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3" r:id="rId16"/>
    <p:sldId id="274" r:id="rId17"/>
    <p:sldId id="275" r:id="rId18"/>
    <p:sldId id="276" r:id="rId19"/>
    <p:sldId id="277" r:id="rId20"/>
    <p:sldId id="278" r:id="rId21"/>
    <p:sldId id="279" r:id="rId22"/>
    <p:sldId id="280" r:id="rId23"/>
    <p:sldId id="282" r:id="rId24"/>
    <p:sldId id="270" r:id="rId25"/>
    <p:sldId id="271" r:id="rId26"/>
    <p:sldId id="272" r:id="rId27"/>
    <p:sldId id="281"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A865C9-31B5-43E2-938F-F3FA8C491A41}">
  <a:tblStyle styleId="{F5A865C9-31B5-43E2-938F-F3FA8C491A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796" autoAdjust="0"/>
  </p:normalViewPr>
  <p:slideViewPr>
    <p:cSldViewPr snapToGrid="0">
      <p:cViewPr varScale="1">
        <p:scale>
          <a:sx n="117" d="100"/>
          <a:sy n="117" d="100"/>
        </p:scale>
        <p:origin x="102" y="75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Hello,</a:t>
            </a:r>
            <a:r>
              <a:rPr lang="en-CA" baseline="0" dirty="0" smtClean="0"/>
              <a:t> my name is Ensor Moriarty, and I will be presenting this modelling report for group 96.</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a367308c94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a367308c94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Finally</a:t>
            </a:r>
            <a:r>
              <a:rPr lang="en-CA" baseline="0" dirty="0" smtClean="0"/>
              <a:t> we see how the different seasons affect the implications for the average store in the Territories and Central regions.</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9f329f4d0d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9f329f4d0d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 following slides show how we decided optimal shipment</a:t>
            </a:r>
            <a:r>
              <a:rPr lang="en-CA" baseline="0" dirty="0" smtClean="0"/>
              <a:t> sizes regarding the seasonal factor given the region of the store. We initially used a number based system, 1 through 5, to theorize how important a given item might be to a given region… for example, jackets would be super important to the average citizen in the Territories, so then jackets would receive a priority rating of 5 in the Territories, but swimwear wouldn’t be a high priority given how cold it is, so that received a priority rating of 1. Worth noting that for the sake of simplicity/clarity we changed the priority ratings to the propositional representations of shipment sizes seen in these tables with high priority items being marked as large shipments, medium priority being medium shipments and low priority being small shipments. We also similarly evaluated the priorities of others factors such as Urban/Rural to decide what an ideal shipment looks like given different conditions, which are then adjusted based upon population served and current warehouse inventory.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9f329f4d0d_1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9f329f4d0d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9f329f4d0d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9f329f4d0d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b06a3069ee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b06a3069ee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smtClean="0"/>
              <a:t>As stated previously, we used tables to determine what an ideal shipment looks like given different conditions, and then we adjust that shipment either up or down if it serves an especially large or small population, if the item is a bestseller at that particular store, or if we don’t have a sufficient inventory in our warehouse to accommodate the optimal shipment.  </a:t>
            </a:r>
            <a:endParaRPr lang="en-US" dirty="0" smtClean="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a2ea96c3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a2ea96c3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To extend</a:t>
            </a:r>
            <a:r>
              <a:rPr lang="en-CA" baseline="0" dirty="0" smtClean="0"/>
              <a:t> our model to predicate logic, we must have our domain of discourse be all the possible factors: the different populations, regions, </a:t>
            </a:r>
            <a:r>
              <a:rPr lang="en-CA" baseline="0" dirty="0" err="1" smtClean="0"/>
              <a:t>ruralities</a:t>
            </a:r>
            <a:r>
              <a:rPr lang="en-CA" baseline="0" dirty="0" smtClean="0"/>
              <a:t>, seasons and items. We then make sub-sets of that domain to represent the various categories, P for population, R for region, U for rurality, E for seasons and I for the items we sell. Then, to represent the conditions of a particular run through our model, we represent our store through a set of mappings, S, to values p, r, and u accounting for the population, region and rurality of the store, and a set of mappings to </a:t>
            </a:r>
            <a:r>
              <a:rPr lang="en-CA" baseline="0" dirty="0" err="1" smtClean="0"/>
              <a:t>i</a:t>
            </a:r>
            <a:r>
              <a:rPr lang="en-CA" baseline="0" dirty="0" smtClean="0"/>
              <a:t> and e called Q, which represents the item in question being shipped and the current season.</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af75a3df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af75a3df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We then create</a:t>
            </a:r>
            <a:r>
              <a:rPr lang="en-CA" baseline="0" dirty="0" smtClean="0"/>
              <a:t> a bunch of predicates which equate to true when certain conditions are met. These are our predicates to represent Warehouse Stock, Shipment Size, Season, Item and Rurality.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b06a3069ee_4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b06a3069ee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smtClean="0"/>
              <a:t>These are our predicates to represent Region, Population, Bestselling Item and Large Jacket Shipments.</a:t>
            </a:r>
            <a:endParaRPr lang="en-US" dirty="0" smtClean="0"/>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06a3069ee_4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06a3069ee_4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Here are a few more</a:t>
            </a:r>
            <a:r>
              <a:rPr lang="en-CA" baseline="0" dirty="0" smtClean="0"/>
              <a:t> examples, though o</a:t>
            </a:r>
            <a:r>
              <a:rPr lang="en-CA" dirty="0" smtClean="0"/>
              <a:t>ur</a:t>
            </a:r>
            <a:r>
              <a:rPr lang="en-CA" baseline="0" dirty="0" smtClean="0"/>
              <a:t> predicates for shipments look pretty similar across the different items and sizes so certain predicates have been excluded.</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b06a3069ee_4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b06a3069ee_4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These predicates equate to true if a large</a:t>
            </a:r>
            <a:r>
              <a:rPr lang="en-CA" baseline="0" dirty="0" smtClean="0"/>
              <a:t> size shipment should be sent to a particular region. The form is similar for medium, small and no shipments to particular regions.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a6555cba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a6555cba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 goal of our model</a:t>
            </a:r>
            <a:r>
              <a:rPr lang="en-CA" baseline="0" dirty="0" smtClean="0"/>
              <a:t> is to determine, for a company, the optimal allocation of resources from its warehouse inventory to its many branches across Canada. For the purposes of this report, as a basis for this model, we used a fictitious clothing company, the Disharmony Clothing Company, which sells 5 distinct items and has 5 stores established across Canada; however, the factors which determine how much of an item should be shipped to a given store are universal, and so our model could easily be adapted to suit other companies as well. Those factors are: the population the store services, the region in which the store is located, the rurality of the store’s location, the current season, and, finally, the popularity of the item at that given store.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b06a3069ee_4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b06a3069ee_4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Here</a:t>
            </a:r>
            <a:r>
              <a:rPr lang="en-CA" baseline="0" dirty="0" smtClean="0"/>
              <a:t> is an example of a more complicated constraint under this predicate model. This statement reads that a large shipment of jackets should be sent to a store in the central region if there is a large amount of jackets in the warehouse, the item </a:t>
            </a:r>
            <a:r>
              <a:rPr lang="en-CA" baseline="0" dirty="0" err="1" smtClean="0"/>
              <a:t>i</a:t>
            </a:r>
            <a:r>
              <a:rPr lang="en-CA" baseline="0" dirty="0" smtClean="0"/>
              <a:t> being checked is indeed jackets, the region r is central, the current season e is either fall or winter and the population is either 500 or 100; or if jackets are a bestseller at the store, then they receive a large shipment even with a population of just 50.</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06a3069ee_4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06a3069ee_4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Then,</a:t>
            </a:r>
            <a:r>
              <a:rPr lang="en-CA" baseline="0" dirty="0" smtClean="0"/>
              <a:t> we know we send a large shipment to a central region, if and only if a large shipment of a particular item to a central region is justified, such as for a large shipment of jackets which we observed in the previous slide.</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b06a3069ee_4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b06a3069ee_4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Finally,</a:t>
            </a:r>
            <a:r>
              <a:rPr lang="en-CA" baseline="0" dirty="0" smtClean="0"/>
              <a:t> we know we should send a large shipment of the item </a:t>
            </a:r>
            <a:r>
              <a:rPr lang="en-CA" baseline="0" dirty="0" err="1" smtClean="0"/>
              <a:t>i</a:t>
            </a:r>
            <a:r>
              <a:rPr lang="en-CA" baseline="0" dirty="0" smtClean="0"/>
              <a:t> in question if and only if a large shipment to one of the regions is justified, the conditions for which we just explored for one example, (the central region), in the previous slide. This relationship will always hold true, regardless of the item </a:t>
            </a:r>
            <a:r>
              <a:rPr lang="en-CA" baseline="0" dirty="0" err="1" smtClean="0"/>
              <a:t>i</a:t>
            </a:r>
            <a:r>
              <a:rPr lang="en-CA" baseline="0" dirty="0" smtClean="0"/>
              <a:t> in question. Since we use the same approach to determine whether a medium, small or no shipment of the item </a:t>
            </a:r>
            <a:r>
              <a:rPr lang="en-CA" baseline="0" dirty="0" err="1" smtClean="0"/>
              <a:t>i</a:t>
            </a:r>
            <a:r>
              <a:rPr lang="en-CA" baseline="0" dirty="0" smtClean="0"/>
              <a:t> in question should be sent, we know that for every mapping S and every mapping Q of the values, there will always exist an item </a:t>
            </a:r>
            <a:r>
              <a:rPr lang="en-CA" baseline="0" dirty="0" err="1" smtClean="0"/>
              <a:t>i</a:t>
            </a:r>
            <a:r>
              <a:rPr lang="en-CA" baseline="0" dirty="0" smtClean="0"/>
              <a:t> mapped in Q for which there is a shipment size conclusion. </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b06a3069ee_4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b06a3069ee_4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To be entirely</a:t>
            </a:r>
            <a:r>
              <a:rPr lang="en-CA" baseline="0" dirty="0" smtClean="0"/>
              <a:t> honest I just added this slide last minute in case this was more the kind of thing you were looking for in terms of First-Order Extension to show that we did understand these concepts, if it is somehow incorrect though I’ll take the hit on it. Anyway, this slide is basically just saying we could have subdivided our predicates further to be able to more succinctly state some of the more basic constraints we laid out in propositional logic.</a:t>
            </a:r>
            <a:endParaRPr dirty="0"/>
          </a:p>
        </p:txBody>
      </p:sp>
    </p:spTree>
    <p:extLst>
      <p:ext uri="{BB962C8B-B14F-4D97-AF65-F5344CB8AC3E}">
        <p14:creationId xmlns:p14="http://schemas.microsoft.com/office/powerpoint/2010/main" val="10348658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a6555cba3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a6555cba3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Our first attempt</a:t>
            </a:r>
            <a:r>
              <a:rPr lang="en-CA" baseline="0" dirty="0" smtClean="0"/>
              <a:t> at the code was messy. We initially had over half a million possible solutions for a given set of constraints, which dropped to just under 200 after adding rules which altered shipment sized based on population. The program ran into a lot of problems dealing with different seasons especially. We realized we had mistakes in our constraints which resulted in illogical shipments, and we swapped out our hard-coded rules based around the tables seen in previous slides to a more general and fluid small rule set. </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a6d833699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a6d833699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With our new method which</a:t>
            </a:r>
            <a:r>
              <a:rPr lang="en-CA" baseline="0" dirty="0" smtClean="0"/>
              <a:t> used less constraints and more targeting if statements, we eliminated problems of overlapping constraints. We were receiving possible solutions in the millions for certain conditions, but we steadily chipped the number down as we added more targeting constraints. It became clear certain seasons were more closely associated than others, for example, we saw that given some conditions, summer and autumn would always produce the same set of solutions, so we worked at refining our constraints as much as possible, so each variable would change the outcome in some way as much as possible. We can see the effects of these more refined constraints through the interactions with the seasons especially. For instance, winter will tend to have less solutions on average than any other season, given that some of our items, like swimwear, become impractical during the winter months.</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b06a3069e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b06a3069e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Next we added user interaction, allowing</a:t>
            </a:r>
            <a:r>
              <a:rPr lang="en-CA" baseline="0" dirty="0" smtClean="0"/>
              <a:t> the user to choose the current season and warehouse inventory for each item. Using this tool, we were able to test different conditions more easily and ensure everything was running smoothly, as well as providing a more intuitive and welcoming user experience. We kept refining until we were happy with it. And we can now see some interesting interactions. For instance we can see the number of solutions significantly drops as the inventory stock of each item decreases and vice versa. Finally, we implemented a function which would scan all the possible solutions for the most optimal solution, the one which sends the most possible stock and maximizes our profits while still adhering to the rules of our model. This best solution is then outputted to the user, reflecting the practical real-life benefit of such a model.</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a6555cba3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a6555cba3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Thank</a:t>
            </a:r>
            <a:r>
              <a:rPr lang="en-CA" baseline="0" dirty="0" smtClean="0"/>
              <a:t> you for your time. Have a lovely day.</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a6555cba3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a6555cba3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Beginning with a propositional representation</a:t>
            </a:r>
            <a:r>
              <a:rPr lang="en-CA" baseline="0" dirty="0" smtClean="0"/>
              <a:t> of our model, the propositions are essentially all the various factors we look at in determining a store’s optimal shipment size. Starting with the population the store services, we have propositions to represent different population sizes from 0 people to 500 thousand. We have 5 sizes represented in our model: 0, 20k, 50k, 100k and 500k. Given that it’s unrealistic for a population serviced to be exactly one of these numbers, the actual population size will of course be rounded to the nearest value to suit our model. Next we have a proposition U which is true if the store is located in an urban neighbourhood, false if in a rural neighbourhood.</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b06a3069ee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b06a3069ee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Next we have propositions to represent regions, items and</a:t>
            </a:r>
            <a:r>
              <a:rPr lang="en-CA" baseline="0" dirty="0" smtClean="0"/>
              <a:t> shipment sizes. For regions we have variables to represent the 5 different regions of Canada: Atlantic, Central, Territories, Prairies and the West Coast.; for the items we have shirts, swimwear, pants, jackets and boots; and for shipment sizes we have L, M, S and no shipment options. An expected conclusion of a statement in our model would essentially take the form of an item joined with a shipment size.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367308c9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367308c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Next up</a:t>
            </a:r>
            <a:r>
              <a:rPr lang="en-CA" baseline="0" dirty="0" smtClean="0"/>
              <a:t> we have propositions to represent the Season, the Bestselling item at the given store, and the amounts of an item we have in our warehouse inventory. In terms of season, we have 1 proposition for each, summer, spring, fall and winter. We have 5 bestseller propositions, one to represent each item to account for all possibilities. Only one bestseller proposition will be true for each store. Finally, we have 20 propositions for our inventory stock, 4 for each item to represent the possibility of having none, a small, medium or large quantity of the item in our inventory.</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6555cba3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6555cba3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Starting</a:t>
            </a:r>
            <a:r>
              <a:rPr lang="en-CA" baseline="0" dirty="0" smtClean="0"/>
              <a:t> off with some simple constraints within our model, we have some obvious statements, such as that there must be always be one population proposition which is true, and all others must be false. And similarly, one region proposition must be true and all others must be false to represent that a store must be in one region and can’t be in multiple at once.</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367308c9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367308c9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In the same vein, one season proposition</a:t>
            </a:r>
            <a:r>
              <a:rPr lang="en-CA" baseline="0" dirty="0" smtClean="0"/>
              <a:t> must be true, and all others must be false, and each item must have one size proposition be true and all others false to represent that there must be a current season and each item needs a shipment size value but there can’t be multiple seasons at once or multiple shipments at once.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a367308c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a367308c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Then,</a:t>
            </a:r>
            <a:r>
              <a:rPr lang="en-CA" baseline="0" dirty="0" smtClean="0"/>
              <a:t> the final no brainer constraint is that each store must have exactly one bestselling item, so there exists an exclusive or statement among the bestseller propositions. And now, from here on the constraints get more interesting. Our model makes decisions based on many factors, so as an example, here is a basic representation of how the different seasons might affect an average store in the Atlantic region. This would be a store for which the population served is roughly 100k in an urban area. As we can see, an ideal shipment for such a store in the springtime would be large shipments of everything, in summer they would get  less pants and jackets *and boots*, and in fall and winter they receive less swimwear. Therefore, for an average store, the season and the Atlantic region propositions would imply these shipments.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a69efc5f5c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a69efc5f5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smtClean="0"/>
              <a:t>These</a:t>
            </a:r>
            <a:r>
              <a:rPr lang="en-CA" baseline="0" dirty="0" smtClean="0"/>
              <a:t> examples are very similar to the Atlantic region example in the previous slide. Again, we see representations of how the different seasons might adjust the appropriate shipment conclusion of the average store in the Prairies and Pacific regions.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shingle">
          <a:fgClr>
            <a:schemeClr val="bg1"/>
          </a:fgClr>
          <a:bgClr>
            <a:schemeClr val="bg1">
              <a:lumMod val="85000"/>
            </a:schemeClr>
          </a:bgClr>
        </a:patt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GROUP 96: Modelling Report</a:t>
            </a:r>
            <a:endParaRPr sz="4800"/>
          </a:p>
        </p:txBody>
      </p:sp>
      <p:sp>
        <p:nvSpPr>
          <p:cNvPr id="55" name="Google Shape;55;p13"/>
          <p:cNvSpPr txBox="1">
            <a:spLocks noGrp="1"/>
          </p:cNvSpPr>
          <p:nvPr>
            <p:ph type="subTitle" idx="1"/>
          </p:nvPr>
        </p:nvSpPr>
        <p:spPr>
          <a:xfrm>
            <a:off x="311700" y="2834125"/>
            <a:ext cx="8520600" cy="999300"/>
          </a:xfrm>
          <a:prstGeom prst="rect">
            <a:avLst/>
          </a:prstGeom>
        </p:spPr>
        <p:txBody>
          <a:bodyPr spcFirstLastPara="1" wrap="square" lIns="91425" tIns="91425" rIns="91425" bIns="91425" anchor="t" anchorCtr="0">
            <a:noAutofit/>
          </a:bodyPr>
          <a:lstStyle/>
          <a:p>
            <a:pPr marL="0" lvl="0" indent="0"/>
            <a:r>
              <a:rPr lang="en" dirty="0">
                <a:solidFill>
                  <a:srgbClr val="000000"/>
                </a:solidFill>
              </a:rPr>
              <a:t>The Disharmony </a:t>
            </a:r>
            <a:r>
              <a:rPr lang="en" dirty="0" smtClean="0">
                <a:solidFill>
                  <a:srgbClr val="000000"/>
                </a:solidFill>
              </a:rPr>
              <a:t>Clothing Company Stock Distribution Model</a:t>
            </a:r>
            <a:endParaRPr dirty="0"/>
          </a:p>
        </p:txBody>
      </p:sp>
      <p:sp>
        <p:nvSpPr>
          <p:cNvPr id="2" name="TextBox 1"/>
          <p:cNvSpPr txBox="1"/>
          <p:nvPr/>
        </p:nvSpPr>
        <p:spPr>
          <a:xfrm>
            <a:off x="4105951" y="4813873"/>
            <a:ext cx="5038049" cy="523220"/>
          </a:xfrm>
          <a:prstGeom prst="rect">
            <a:avLst/>
          </a:prstGeom>
          <a:noFill/>
        </p:spPr>
        <p:txBody>
          <a:bodyPr wrap="square" rtlCol="0">
            <a:spAutoFit/>
          </a:bodyPr>
          <a:lstStyle/>
          <a:p>
            <a:r>
              <a:rPr lang="en-CA" dirty="0" err="1">
                <a:solidFill>
                  <a:schemeClr val="tx1"/>
                </a:solidFill>
              </a:rPr>
              <a:t>Udit</a:t>
            </a:r>
            <a:r>
              <a:rPr lang="en-CA" dirty="0">
                <a:solidFill>
                  <a:schemeClr val="tx1"/>
                </a:solidFill>
              </a:rPr>
              <a:t> Kapoor, Daniel Madan, Ensor Moriarty, Nathan </a:t>
            </a:r>
            <a:r>
              <a:rPr lang="en-CA" dirty="0" err="1">
                <a:solidFill>
                  <a:schemeClr val="tx1"/>
                </a:solidFill>
              </a:rPr>
              <a:t>Perriman</a:t>
            </a:r>
            <a:endParaRPr lang="en-CA" sz="1100" dirty="0">
              <a:solidFill>
                <a:schemeClr val="tx1"/>
              </a:solidFill>
            </a:endParaRPr>
          </a:p>
          <a:p>
            <a:endParaRPr lang="en-CA"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980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7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109" name="Google Shape;109;p22"/>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rPr>
              <a:t>Central Region gets an appropriate shipment</a:t>
            </a:r>
            <a:endParaRPr sz="1200" dirty="0">
              <a:solidFill>
                <a:schemeClr val="dk1"/>
              </a:solidFill>
            </a:endParaRPr>
          </a:p>
          <a:p>
            <a:pPr marL="457200" lvl="0" indent="-317500" algn="l" rtl="0">
              <a:spcBef>
                <a:spcPts val="1600"/>
              </a:spcBef>
              <a:spcAft>
                <a:spcPts val="0"/>
              </a:spcAft>
              <a:buClr>
                <a:schemeClr val="dk1"/>
              </a:buClr>
              <a:buSzPts val="1400"/>
              <a:buChar char="●"/>
            </a:pPr>
            <a:r>
              <a:rPr lang="en" sz="1200" dirty="0">
                <a:solidFill>
                  <a:schemeClr val="dk1"/>
                </a:solidFill>
              </a:rPr>
              <a:t>Spring: (regionCentral</a:t>
            </a:r>
            <a:r>
              <a:rPr lang="en" sz="1300" dirty="0">
                <a:solidFill>
                  <a:schemeClr val="dk1"/>
                </a:solidFill>
                <a:highlight>
                  <a:schemeClr val="lt1"/>
                </a:highlight>
              </a:rPr>
              <a:t>∧ </a:t>
            </a:r>
            <a:r>
              <a:rPr lang="en" sz="1200" dirty="0">
                <a:solidFill>
                  <a:schemeClr val="dk1"/>
                </a:solidFill>
              </a:rPr>
              <a:t>S_spring</a:t>
            </a:r>
            <a:r>
              <a:rPr lang="en" sz="1300" dirty="0">
                <a:solidFill>
                  <a:schemeClr val="dk1"/>
                </a:solidFill>
                <a:highlight>
                  <a:schemeClr val="lt1"/>
                </a:highlight>
              </a:rPr>
              <a:t>)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(swimL) ∧ (pantsL) ∧ (jacketsS) ∧ (bootsS)</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Summer: (regionCentral</a:t>
            </a:r>
            <a:r>
              <a:rPr lang="en" sz="1300" dirty="0">
                <a:solidFill>
                  <a:schemeClr val="dk1"/>
                </a:solidFill>
                <a:highlight>
                  <a:schemeClr val="lt1"/>
                </a:highlight>
              </a:rPr>
              <a:t>∧S_summer)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(swimL) ∧ (pantsM) ∧ (jacketsN) ∧ (bootsS)</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Autumn: (regionCentral</a:t>
            </a:r>
            <a:r>
              <a:rPr lang="en" sz="1300" dirty="0">
                <a:solidFill>
                  <a:schemeClr val="dk1"/>
                </a:solidFill>
                <a:highlight>
                  <a:schemeClr val="lt1"/>
                </a:highlight>
              </a:rPr>
              <a:t>∧S_autumn)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(swimM) ∧ (pantsL) ∧ (jacketsL) ∧ (bootsL)</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Winter: (regionCentral</a:t>
            </a:r>
            <a:r>
              <a:rPr lang="en" sz="1300" dirty="0">
                <a:solidFill>
                  <a:schemeClr val="dk1"/>
                </a:solidFill>
                <a:highlight>
                  <a:schemeClr val="lt1"/>
                </a:highlight>
              </a:rPr>
              <a:t>∧S_winter)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(swimS) ∧ (pantsL) ∧ (jacketsL) ∧ (bootsL)</a:t>
            </a:r>
            <a:r>
              <a:rPr lang="en" sz="1200" dirty="0">
                <a:solidFill>
                  <a:schemeClr val="dk1"/>
                </a:solidFill>
                <a:highlight>
                  <a:schemeClr val="lt1"/>
                </a:highlight>
              </a:rPr>
              <a:t>)</a:t>
            </a:r>
            <a:endParaRPr sz="1200" dirty="0">
              <a:solidFill>
                <a:schemeClr val="dk1"/>
              </a:solidFill>
            </a:endParaRPr>
          </a:p>
          <a:p>
            <a:pPr marL="0" lvl="0" indent="0" algn="l" rtl="0">
              <a:spcBef>
                <a:spcPts val="1600"/>
              </a:spcBef>
              <a:spcAft>
                <a:spcPts val="0"/>
              </a:spcAft>
              <a:buNone/>
            </a:pPr>
            <a:r>
              <a:rPr lang="en" sz="1200" dirty="0">
                <a:solidFill>
                  <a:schemeClr val="dk1"/>
                </a:solidFill>
              </a:rPr>
              <a:t>Territories get an appropriate shipment</a:t>
            </a:r>
            <a:endParaRPr sz="1200" dirty="0">
              <a:solidFill>
                <a:schemeClr val="dk1"/>
              </a:solidFill>
            </a:endParaRPr>
          </a:p>
          <a:p>
            <a:pPr marL="457200" lvl="0" indent="-317500" algn="l" rtl="0">
              <a:spcBef>
                <a:spcPts val="1600"/>
              </a:spcBef>
              <a:spcAft>
                <a:spcPts val="0"/>
              </a:spcAft>
              <a:buClr>
                <a:schemeClr val="dk1"/>
              </a:buClr>
              <a:buSzPts val="1400"/>
              <a:buChar char="●"/>
            </a:pPr>
            <a:r>
              <a:rPr lang="en" sz="1200" dirty="0">
                <a:solidFill>
                  <a:schemeClr val="dk1"/>
                </a:solidFill>
              </a:rPr>
              <a:t>Spring: (regionTerritory</a:t>
            </a:r>
            <a:r>
              <a:rPr lang="en" sz="1300" dirty="0">
                <a:solidFill>
                  <a:schemeClr val="dk1"/>
                </a:solidFill>
                <a:highlight>
                  <a:schemeClr val="lt1"/>
                </a:highlight>
              </a:rPr>
              <a:t>∧ </a:t>
            </a:r>
            <a:r>
              <a:rPr lang="en" sz="1200" dirty="0">
                <a:solidFill>
                  <a:schemeClr val="dk1"/>
                </a:solidFill>
              </a:rPr>
              <a:t>S_spring</a:t>
            </a:r>
            <a:r>
              <a:rPr lang="en" sz="1300" dirty="0">
                <a:solidFill>
                  <a:schemeClr val="dk1"/>
                </a:solidFill>
                <a:highlight>
                  <a:schemeClr val="lt1"/>
                </a:highlight>
              </a:rPr>
              <a:t>)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(swimN) ∧ (pantsL) ∧ (jacketsL) ∧ (bootsL)</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Summer: (regionTerritory</a:t>
            </a:r>
            <a:r>
              <a:rPr lang="en" sz="1300" dirty="0">
                <a:solidFill>
                  <a:schemeClr val="dk1"/>
                </a:solidFill>
                <a:highlight>
                  <a:schemeClr val="lt1"/>
                </a:highlight>
              </a:rPr>
              <a:t>∧S_summer)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(swimS) ∧ (pantsL) ∧ (jacketsL) ∧ (bootsM)</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Autumn: (regionTerritory</a:t>
            </a:r>
            <a:r>
              <a:rPr lang="en" sz="1300" dirty="0">
                <a:solidFill>
                  <a:schemeClr val="dk1"/>
                </a:solidFill>
                <a:highlight>
                  <a:schemeClr val="lt1"/>
                </a:highlight>
              </a:rPr>
              <a:t>∧S_autumn)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(swimN) ∧ (pantsL) ∧ (jacketsL) ∧ (bootsL)</a:t>
            </a:r>
            <a:r>
              <a:rPr lang="en" sz="1200" dirty="0">
                <a:solidFill>
                  <a:schemeClr val="dk1"/>
                </a:solidFill>
                <a:highlight>
                  <a:schemeClr val="lt1"/>
                </a:highlight>
              </a:rPr>
              <a:t>)</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Winter: (regionTerritory</a:t>
            </a:r>
            <a:r>
              <a:rPr lang="en" sz="1300" dirty="0">
                <a:solidFill>
                  <a:schemeClr val="dk1"/>
                </a:solidFill>
                <a:highlight>
                  <a:schemeClr val="lt1"/>
                </a:highlight>
              </a:rPr>
              <a:t>∧S_winter) </a:t>
            </a:r>
            <a:r>
              <a:rPr lang="en" sz="1200" dirty="0">
                <a:solidFill>
                  <a:schemeClr val="dk1"/>
                </a:solidFill>
                <a:highlight>
                  <a:schemeClr val="lt1"/>
                </a:highlight>
              </a:rPr>
              <a:t>→ ((</a:t>
            </a:r>
            <a:r>
              <a:rPr lang="en" sz="1200" dirty="0">
                <a:solidFill>
                  <a:schemeClr val="dk1"/>
                </a:solidFill>
              </a:rPr>
              <a:t>shirtsL</a:t>
            </a:r>
            <a:r>
              <a:rPr lang="en" sz="1200" dirty="0">
                <a:solidFill>
                  <a:schemeClr val="dk1"/>
                </a:solidFill>
                <a:highlight>
                  <a:schemeClr val="lt1"/>
                </a:highlight>
              </a:rPr>
              <a:t>) </a:t>
            </a:r>
            <a:r>
              <a:rPr lang="en" sz="1300" dirty="0">
                <a:solidFill>
                  <a:schemeClr val="dk1"/>
                </a:solidFill>
                <a:highlight>
                  <a:schemeClr val="lt1"/>
                </a:highlight>
              </a:rPr>
              <a:t>∧ (swimN) ∧ (pantsL) ∧ (jacketsL) ∧ (bootsL)</a:t>
            </a:r>
            <a:r>
              <a:rPr lang="en" sz="1200" dirty="0">
                <a:solidFill>
                  <a:schemeClr val="dk1"/>
                </a:solidFill>
                <a:highlight>
                  <a:schemeClr val="lt1"/>
                </a:highlight>
              </a:rPr>
              <a:t>)</a:t>
            </a:r>
            <a:endParaRPr sz="1200" dirty="0">
              <a:solidFill>
                <a:schemeClr val="dk1"/>
              </a:solidFill>
              <a:highlight>
                <a:schemeClr val="lt1"/>
              </a:highligh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08907" y="3102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8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23"/>
          <p:cNvGraphicFramePr/>
          <p:nvPr/>
        </p:nvGraphicFramePr>
        <p:xfrm>
          <a:off x="952500" y="83850"/>
          <a:ext cx="7239000" cy="4572000"/>
        </p:xfrm>
        <a:graphic>
          <a:graphicData uri="http://schemas.openxmlformats.org/drawingml/2006/table">
            <a:tbl>
              <a:tblPr>
                <a:noFill/>
                <a:tableStyleId>{F5A865C9-31B5-43E2-938F-F3FA8C491A41}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gridSpan="6">
                  <a:txBody>
                    <a:bodyPr/>
                    <a:lstStyle/>
                    <a:p>
                      <a:pPr marL="0" lvl="0" indent="0" algn="ctr" rtl="0">
                        <a:lnSpc>
                          <a:spcPct val="115000"/>
                        </a:lnSpc>
                        <a:spcBef>
                          <a:spcPts val="0"/>
                        </a:spcBef>
                        <a:spcAft>
                          <a:spcPts val="1600"/>
                        </a:spcAft>
                        <a:buClr>
                          <a:schemeClr val="dk1"/>
                        </a:buClr>
                        <a:buSzPts val="1100"/>
                        <a:buFont typeface="Arial"/>
                        <a:buNone/>
                      </a:pPr>
                      <a:r>
                        <a:rPr lang="en" sz="1100">
                          <a:solidFill>
                            <a:schemeClr val="dk1"/>
                          </a:solidFill>
                        </a:rPr>
                        <a:t>Atlantic Region</a:t>
                      </a:r>
                      <a:endParaRPr sz="1100"/>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100"/>
                    </a:p>
                  </a:txBody>
                  <a:tcPr marL="91425" marR="91425" marT="91425" marB="91425"/>
                </a:tc>
                <a:tc>
                  <a:txBody>
                    <a:bodyPr/>
                    <a:lstStyle/>
                    <a:p>
                      <a:pPr marL="0" lvl="0" indent="0" algn="l" rtl="0">
                        <a:spcBef>
                          <a:spcPts val="0"/>
                        </a:spcBef>
                        <a:spcAft>
                          <a:spcPts val="0"/>
                        </a:spcAft>
                        <a:buNone/>
                      </a:pPr>
                      <a:r>
                        <a:rPr lang="en" sz="1100"/>
                        <a:t>Shirt</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Swimwear</a:t>
                      </a:r>
                      <a:endParaRPr sz="1100"/>
                    </a:p>
                  </a:txBody>
                  <a:tcPr marL="91425" marR="91425" marT="91425" marB="91425"/>
                </a:tc>
                <a:tc>
                  <a:txBody>
                    <a:bodyPr/>
                    <a:lstStyle/>
                    <a:p>
                      <a:pPr marL="0" lvl="0" indent="0" algn="l" rtl="0">
                        <a:spcBef>
                          <a:spcPts val="0"/>
                        </a:spcBef>
                        <a:spcAft>
                          <a:spcPts val="0"/>
                        </a:spcAft>
                        <a:buNone/>
                      </a:pPr>
                      <a:r>
                        <a:rPr lang="en" sz="1100"/>
                        <a:t>Pants</a:t>
                      </a:r>
                      <a:endParaRPr sz="1100"/>
                    </a:p>
                  </a:txBody>
                  <a:tcPr marL="91425" marR="91425" marT="91425" marB="91425"/>
                </a:tc>
                <a:tc>
                  <a:txBody>
                    <a:bodyPr/>
                    <a:lstStyle/>
                    <a:p>
                      <a:pPr marL="0" lvl="0" indent="0" algn="l" rtl="0">
                        <a:spcBef>
                          <a:spcPts val="0"/>
                        </a:spcBef>
                        <a:spcAft>
                          <a:spcPts val="0"/>
                        </a:spcAft>
                        <a:buNone/>
                      </a:pPr>
                      <a:r>
                        <a:rPr lang="en" sz="1100"/>
                        <a:t>Jacket</a:t>
                      </a:r>
                      <a:endParaRPr sz="1100"/>
                    </a:p>
                  </a:txBody>
                  <a:tcPr marL="91425" marR="91425" marT="91425" marB="91425"/>
                </a:tc>
                <a:tc>
                  <a:txBody>
                    <a:bodyPr/>
                    <a:lstStyle/>
                    <a:p>
                      <a:pPr marL="0" lvl="0" indent="0" algn="l" rtl="0">
                        <a:spcBef>
                          <a:spcPts val="0"/>
                        </a:spcBef>
                        <a:spcAft>
                          <a:spcPts val="0"/>
                        </a:spcAft>
                        <a:buNone/>
                      </a:pPr>
                      <a:r>
                        <a:rPr lang="en" sz="1100"/>
                        <a:t>Boots</a:t>
                      </a:r>
                      <a:endParaRPr sz="11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100"/>
                        <a:t>Spring</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swimL</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100"/>
                        <a:t>pantsL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100"/>
                        <a:t>Summer</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swimL</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pantsM</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jacketsS</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bootsM</a:t>
                      </a:r>
                      <a:endParaRPr sz="11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100"/>
                        <a:t>Fall</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swimM</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100"/>
                        <a:t>Winter</a:t>
                      </a:r>
                      <a:endParaRPr sz="1100"/>
                    </a:p>
                  </a:txBody>
                  <a:tcPr marL="91425" marR="91425" marT="91425" marB="91425">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81000">
                <a:tc gridSpan="6">
                  <a:txBody>
                    <a:bodyPr/>
                    <a:lstStyle/>
                    <a:p>
                      <a:pPr marL="0" lvl="0" indent="0" algn="ctr" rtl="0">
                        <a:lnSpc>
                          <a:spcPct val="115000"/>
                        </a:lnSpc>
                        <a:spcBef>
                          <a:spcPts val="0"/>
                        </a:spcBef>
                        <a:spcAft>
                          <a:spcPts val="1600"/>
                        </a:spcAft>
                        <a:buNone/>
                      </a:pPr>
                      <a:r>
                        <a:rPr lang="en" sz="1100">
                          <a:solidFill>
                            <a:schemeClr val="dk1"/>
                          </a:solidFill>
                        </a:rPr>
                        <a:t>Prairies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Shirt</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Swimwear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Pants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Jacket</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Boots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sz="1100"/>
                        <a:t>Spring</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381000">
                <a:tc>
                  <a:txBody>
                    <a:bodyPr/>
                    <a:lstStyle/>
                    <a:p>
                      <a:pPr marL="0" lvl="0" indent="0" algn="l" rtl="0">
                        <a:spcBef>
                          <a:spcPts val="0"/>
                        </a:spcBef>
                        <a:spcAft>
                          <a:spcPts val="0"/>
                        </a:spcAft>
                        <a:buNone/>
                      </a:pPr>
                      <a:r>
                        <a:rPr lang="en" sz="1100"/>
                        <a:t>Summer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381000">
                <a:tc>
                  <a:txBody>
                    <a:bodyPr/>
                    <a:lstStyle/>
                    <a:p>
                      <a:pPr marL="0" lvl="0" indent="0" algn="l" rtl="0">
                        <a:spcBef>
                          <a:spcPts val="0"/>
                        </a:spcBef>
                        <a:spcAft>
                          <a:spcPts val="0"/>
                        </a:spcAft>
                        <a:buNone/>
                      </a:pPr>
                      <a:r>
                        <a:rPr lang="en" sz="1100"/>
                        <a:t>Fall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381000">
                <a:tc>
                  <a:txBody>
                    <a:bodyPr/>
                    <a:lstStyle/>
                    <a:p>
                      <a:pPr marL="0" lvl="0" indent="0" algn="l" rtl="0">
                        <a:spcBef>
                          <a:spcPts val="0"/>
                        </a:spcBef>
                        <a:spcAft>
                          <a:spcPts val="0"/>
                        </a:spcAft>
                        <a:buNone/>
                      </a:pPr>
                      <a:r>
                        <a:rPr lang="en" sz="1100"/>
                        <a:t>Winter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bl>
          </a:graphicData>
        </a:graphic>
      </p:graphicFrame>
      <p:sp>
        <p:nvSpPr>
          <p:cNvPr id="115" name="Google Shape;115;p23"/>
          <p:cNvSpPr txBox="1"/>
          <p:nvPr/>
        </p:nvSpPr>
        <p:spPr>
          <a:xfrm rot="-5400000">
            <a:off x="-2258700" y="2343000"/>
            <a:ext cx="4974900" cy="45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*appropriate shipment chart, for convenience</a:t>
            </a:r>
            <a:endParaRPr/>
          </a:p>
          <a:p>
            <a:pPr marL="0" lvl="0" indent="0" algn="ctr" rtl="0">
              <a:spcBef>
                <a:spcPts val="0"/>
              </a:spcBef>
              <a:spcAft>
                <a:spcPts val="0"/>
              </a:spcAft>
              <a:buNone/>
            </a:pPr>
            <a:r>
              <a:rPr lang="en"/>
              <a:t>all values are approximate to the actual quantities shipped</a:t>
            </a:r>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1700" y="838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67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graphicFrame>
        <p:nvGraphicFramePr>
          <p:cNvPr id="120" name="Google Shape;120;p24"/>
          <p:cNvGraphicFramePr/>
          <p:nvPr/>
        </p:nvGraphicFramePr>
        <p:xfrm>
          <a:off x="952500" y="83850"/>
          <a:ext cx="7239000" cy="4572000"/>
        </p:xfrm>
        <a:graphic>
          <a:graphicData uri="http://schemas.openxmlformats.org/drawingml/2006/table">
            <a:tbl>
              <a:tblPr>
                <a:noFill/>
                <a:tableStyleId>{F5A865C9-31B5-43E2-938F-F3FA8C491A41}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gridSpan="6">
                  <a:txBody>
                    <a:bodyPr/>
                    <a:lstStyle/>
                    <a:p>
                      <a:pPr marL="0" lvl="0" indent="0" algn="ctr" rtl="0">
                        <a:lnSpc>
                          <a:spcPct val="115000"/>
                        </a:lnSpc>
                        <a:spcBef>
                          <a:spcPts val="0"/>
                        </a:spcBef>
                        <a:spcAft>
                          <a:spcPts val="1600"/>
                        </a:spcAft>
                        <a:buClr>
                          <a:schemeClr val="dk1"/>
                        </a:buClr>
                        <a:buSzPts val="1100"/>
                        <a:buFont typeface="Arial"/>
                        <a:buNone/>
                      </a:pPr>
                      <a:r>
                        <a:rPr lang="en" sz="1100">
                          <a:solidFill>
                            <a:schemeClr val="dk1"/>
                          </a:solidFill>
                        </a:rPr>
                        <a:t>Pacific Region</a:t>
                      </a:r>
                      <a:endParaRPr sz="1100"/>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100"/>
                    </a:p>
                  </a:txBody>
                  <a:tcPr marL="91425" marR="91425" marT="91425" marB="91425"/>
                </a:tc>
                <a:tc>
                  <a:txBody>
                    <a:bodyPr/>
                    <a:lstStyle/>
                    <a:p>
                      <a:pPr marL="0" lvl="0" indent="0" algn="l" rtl="0">
                        <a:spcBef>
                          <a:spcPts val="0"/>
                        </a:spcBef>
                        <a:spcAft>
                          <a:spcPts val="0"/>
                        </a:spcAft>
                        <a:buNone/>
                      </a:pPr>
                      <a:r>
                        <a:rPr lang="en" sz="1100"/>
                        <a:t>Shirt</a:t>
                      </a:r>
                      <a:endParaRPr sz="1100"/>
                    </a:p>
                  </a:txBody>
                  <a:tcPr marL="91425" marR="91425" marT="91425" marB="91425"/>
                </a:tc>
                <a:tc>
                  <a:txBody>
                    <a:bodyPr/>
                    <a:lstStyle/>
                    <a:p>
                      <a:pPr marL="0" lvl="0" indent="0" algn="l" rtl="0">
                        <a:spcBef>
                          <a:spcPts val="0"/>
                        </a:spcBef>
                        <a:spcAft>
                          <a:spcPts val="0"/>
                        </a:spcAft>
                        <a:buNone/>
                      </a:pPr>
                      <a:r>
                        <a:rPr lang="en" sz="1100"/>
                        <a:t>Swimwear</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Pants</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Jacket</a:t>
                      </a:r>
                      <a:endParaRPr sz="1100"/>
                    </a:p>
                  </a:txBody>
                  <a:tcPr marL="91425" marR="91425" marT="91425" marB="91425"/>
                </a:tc>
                <a:tc>
                  <a:txBody>
                    <a:bodyPr/>
                    <a:lstStyle/>
                    <a:p>
                      <a:pPr marL="0" lvl="0" indent="0" algn="l" rtl="0">
                        <a:spcBef>
                          <a:spcPts val="0"/>
                        </a:spcBef>
                        <a:spcAft>
                          <a:spcPts val="0"/>
                        </a:spcAft>
                        <a:buNone/>
                      </a:pPr>
                      <a:r>
                        <a:rPr lang="en" sz="1100"/>
                        <a:t>Boots</a:t>
                      </a:r>
                      <a:endParaRPr sz="11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100"/>
                        <a:t>Spring</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jacketsS</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100"/>
                        <a:t>Summer</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jacketsN</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100"/>
                        <a:t>Fall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jacketsS</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100"/>
                        <a:t>Winter</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81000">
                <a:tc gridSpan="6">
                  <a:txBody>
                    <a:bodyPr/>
                    <a:lstStyle/>
                    <a:p>
                      <a:pPr marL="0" lvl="0" indent="0" algn="ctr" rtl="0">
                        <a:lnSpc>
                          <a:spcPct val="115000"/>
                        </a:lnSpc>
                        <a:spcBef>
                          <a:spcPts val="0"/>
                        </a:spcBef>
                        <a:spcAft>
                          <a:spcPts val="1600"/>
                        </a:spcAft>
                        <a:buNone/>
                      </a:pPr>
                      <a:r>
                        <a:rPr lang="en" sz="1100">
                          <a:solidFill>
                            <a:schemeClr val="dk1"/>
                          </a:solidFill>
                        </a:rPr>
                        <a:t>Central Region</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Shirt</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Swimwear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Pants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Jacket</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Boots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sz="1100"/>
                        <a:t>Spring</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381000">
                <a:tc>
                  <a:txBody>
                    <a:bodyPr/>
                    <a:lstStyle/>
                    <a:p>
                      <a:pPr marL="0" lvl="0" indent="0" algn="l" rtl="0">
                        <a:spcBef>
                          <a:spcPts val="0"/>
                        </a:spcBef>
                        <a:spcAft>
                          <a:spcPts val="0"/>
                        </a:spcAft>
                        <a:buNone/>
                      </a:pPr>
                      <a:r>
                        <a:rPr lang="en" sz="1100"/>
                        <a:t>Summer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jacketsN</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381000">
                <a:tc>
                  <a:txBody>
                    <a:bodyPr/>
                    <a:lstStyle/>
                    <a:p>
                      <a:pPr marL="0" lvl="0" indent="0" algn="l" rtl="0">
                        <a:spcBef>
                          <a:spcPts val="0"/>
                        </a:spcBef>
                        <a:spcAft>
                          <a:spcPts val="0"/>
                        </a:spcAft>
                        <a:buNone/>
                      </a:pPr>
                      <a:r>
                        <a:rPr lang="en" sz="1100"/>
                        <a:t>Fall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swimM</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381000">
                <a:tc>
                  <a:txBody>
                    <a:bodyPr/>
                    <a:lstStyle/>
                    <a:p>
                      <a:pPr marL="0" lvl="0" indent="0" algn="l" rtl="0">
                        <a:spcBef>
                          <a:spcPts val="0"/>
                        </a:spcBef>
                        <a:spcAft>
                          <a:spcPts val="0"/>
                        </a:spcAft>
                        <a:buNone/>
                      </a:pPr>
                      <a:r>
                        <a:rPr lang="en" sz="1100"/>
                        <a:t>Winter</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graphicFrame>
        <p:nvGraphicFramePr>
          <p:cNvPr id="125" name="Google Shape;125;p25"/>
          <p:cNvGraphicFramePr/>
          <p:nvPr/>
        </p:nvGraphicFramePr>
        <p:xfrm>
          <a:off x="992325" y="1616725"/>
          <a:ext cx="7239000" cy="2286000"/>
        </p:xfrm>
        <a:graphic>
          <a:graphicData uri="http://schemas.openxmlformats.org/drawingml/2006/table">
            <a:tbl>
              <a:tblPr>
                <a:noFill/>
                <a:tableStyleId>{F5A865C9-31B5-43E2-938F-F3FA8C491A41}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gridSpan="6">
                  <a:txBody>
                    <a:bodyPr/>
                    <a:lstStyle/>
                    <a:p>
                      <a:pPr marL="0" lvl="0" indent="0" algn="ctr" rtl="0">
                        <a:lnSpc>
                          <a:spcPct val="115000"/>
                        </a:lnSpc>
                        <a:spcBef>
                          <a:spcPts val="0"/>
                        </a:spcBef>
                        <a:spcAft>
                          <a:spcPts val="1600"/>
                        </a:spcAft>
                        <a:buNone/>
                      </a:pPr>
                      <a:r>
                        <a:rPr lang="en" sz="1100">
                          <a:solidFill>
                            <a:schemeClr val="dk1"/>
                          </a:solidFill>
                        </a:rPr>
                        <a:t>Territories</a:t>
                      </a:r>
                      <a:endParaRPr sz="1100"/>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100"/>
                    </a:p>
                  </a:txBody>
                  <a:tcPr marL="91425" marR="91425" marT="91425" marB="91425"/>
                </a:tc>
                <a:tc>
                  <a:txBody>
                    <a:bodyPr/>
                    <a:lstStyle/>
                    <a:p>
                      <a:pPr marL="0" lvl="0" indent="0" algn="l" rtl="0">
                        <a:spcBef>
                          <a:spcPts val="0"/>
                        </a:spcBef>
                        <a:spcAft>
                          <a:spcPts val="0"/>
                        </a:spcAft>
                        <a:buNone/>
                      </a:pPr>
                      <a:r>
                        <a:rPr lang="en" sz="1100"/>
                        <a:t>Shirt</a:t>
                      </a:r>
                      <a:endParaRPr sz="1100"/>
                    </a:p>
                  </a:txBody>
                  <a:tcPr marL="91425" marR="91425" marT="91425" marB="91425"/>
                </a:tc>
                <a:tc>
                  <a:txBody>
                    <a:bodyPr/>
                    <a:lstStyle/>
                    <a:p>
                      <a:pPr marL="0" lvl="0" indent="0" algn="l" rtl="0">
                        <a:spcBef>
                          <a:spcPts val="0"/>
                        </a:spcBef>
                        <a:spcAft>
                          <a:spcPts val="0"/>
                        </a:spcAft>
                        <a:buNone/>
                      </a:pPr>
                      <a:r>
                        <a:rPr lang="en" sz="1100"/>
                        <a:t>Swimwear</a:t>
                      </a:r>
                      <a:endParaRPr sz="1100"/>
                    </a:p>
                  </a:txBody>
                  <a:tcPr marL="91425" marR="91425" marT="91425" marB="91425"/>
                </a:tc>
                <a:tc>
                  <a:txBody>
                    <a:bodyPr/>
                    <a:lstStyle/>
                    <a:p>
                      <a:pPr marL="0" lvl="0" indent="0" algn="l" rtl="0">
                        <a:spcBef>
                          <a:spcPts val="0"/>
                        </a:spcBef>
                        <a:spcAft>
                          <a:spcPts val="0"/>
                        </a:spcAft>
                        <a:buNone/>
                      </a:pPr>
                      <a:r>
                        <a:rPr lang="en" sz="1100"/>
                        <a:t>Pants</a:t>
                      </a:r>
                      <a:endParaRPr sz="1100"/>
                    </a:p>
                  </a:txBody>
                  <a:tcPr marL="91425" marR="91425" marT="91425" marB="91425"/>
                </a:tc>
                <a:tc>
                  <a:txBody>
                    <a:bodyPr/>
                    <a:lstStyle/>
                    <a:p>
                      <a:pPr marL="0" lvl="0" indent="0" algn="l" rtl="0">
                        <a:spcBef>
                          <a:spcPts val="0"/>
                        </a:spcBef>
                        <a:spcAft>
                          <a:spcPts val="0"/>
                        </a:spcAft>
                        <a:buNone/>
                      </a:pPr>
                      <a:r>
                        <a:rPr lang="en" sz="1100"/>
                        <a:t>Jacket</a:t>
                      </a:r>
                      <a:endParaRPr sz="1100"/>
                    </a:p>
                  </a:txBody>
                  <a:tcPr marL="91425" marR="91425" marT="91425" marB="91425"/>
                </a:tc>
                <a:tc>
                  <a:txBody>
                    <a:bodyPr/>
                    <a:lstStyle/>
                    <a:p>
                      <a:pPr marL="0" lvl="0" indent="0" algn="l" rtl="0">
                        <a:spcBef>
                          <a:spcPts val="0"/>
                        </a:spcBef>
                        <a:spcAft>
                          <a:spcPts val="0"/>
                        </a:spcAft>
                        <a:buNone/>
                      </a:pPr>
                      <a:r>
                        <a:rPr lang="en" sz="1100"/>
                        <a:t>Boots</a:t>
                      </a:r>
                      <a:endParaRPr sz="11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100"/>
                        <a:t>Spring</a:t>
                      </a:r>
                      <a:endParaRPr sz="1100"/>
                    </a:p>
                  </a:txBody>
                  <a:tcPr marL="91425" marR="91425" marT="91425" marB="91425"/>
                </a:tc>
                <a:tc>
                  <a:txBody>
                    <a:bodyPr/>
                    <a:lstStyle/>
                    <a:p>
                      <a:pPr marL="0" lvl="0" indent="0" algn="l" rtl="0">
                        <a:spcBef>
                          <a:spcPts val="0"/>
                        </a:spcBef>
                        <a:spcAft>
                          <a:spcPts val="0"/>
                        </a:spcAft>
                        <a:buNone/>
                      </a:pPr>
                      <a:r>
                        <a:rPr lang="en" sz="1100"/>
                        <a:t>shirtsL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swimN</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tc>
                <a:tc>
                  <a:txBody>
                    <a:bodyPr/>
                    <a:lstStyle/>
                    <a:p>
                      <a:pPr marL="0" lvl="0" indent="0" algn="l" rtl="0">
                        <a:spcBef>
                          <a:spcPts val="0"/>
                        </a:spcBef>
                        <a:spcAft>
                          <a:spcPts val="0"/>
                        </a:spcAft>
                        <a:buNone/>
                      </a:pPr>
                      <a:r>
                        <a:rPr lang="en" sz="1100"/>
                        <a:t>bootsL</a:t>
                      </a:r>
                      <a:endParaRPr sz="11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100"/>
                        <a:t>Summer</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swimS</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bootsM</a:t>
                      </a:r>
                      <a:endParaRPr sz="11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100"/>
                        <a:t>Fall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swimN</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100"/>
                        <a:t>Winter</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shirtsL</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swimN</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pantsL</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jacketsL</a:t>
                      </a:r>
                      <a:endParaRPr sz="11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bootsL</a:t>
                      </a:r>
                      <a:endParaRPr sz="11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131" name="Google Shape;131;p26"/>
          <p:cNvSpPr txBox="1">
            <a:spLocks noGrp="1"/>
          </p:cNvSpPr>
          <p:nvPr>
            <p:ph type="body" idx="1"/>
          </p:nvPr>
        </p:nvSpPr>
        <p:spPr>
          <a:xfrm>
            <a:off x="311700" y="1017725"/>
            <a:ext cx="8520600" cy="49473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sz="1100" dirty="0">
                <a:solidFill>
                  <a:schemeClr val="dk1"/>
                </a:solidFill>
              </a:rPr>
              <a:t>Supply: The IN_(K) value is checked for every single item to see the </a:t>
            </a:r>
            <a:r>
              <a:rPr lang="en" sz="1100" dirty="0" smtClean="0">
                <a:solidFill>
                  <a:schemeClr val="dk1"/>
                </a:solidFill>
              </a:rPr>
              <a:t>supply </a:t>
            </a:r>
            <a:r>
              <a:rPr lang="en" sz="1100" dirty="0">
                <a:solidFill>
                  <a:schemeClr val="dk1"/>
                </a:solidFill>
              </a:rPr>
              <a:t>of every item. The </a:t>
            </a:r>
            <a:r>
              <a:rPr lang="en" sz="1100" dirty="0" smtClean="0">
                <a:solidFill>
                  <a:schemeClr val="dk1"/>
                </a:solidFill>
              </a:rPr>
              <a:t>inventory supply </a:t>
            </a:r>
            <a:r>
              <a:rPr lang="en" sz="1100" dirty="0">
                <a:solidFill>
                  <a:schemeClr val="dk1"/>
                </a:solidFill>
              </a:rPr>
              <a:t>can influence the size of the item’s shipment. Ex. shirts for a population of population100:</a:t>
            </a:r>
            <a:endParaRPr sz="1100" dirty="0">
              <a:solidFill>
                <a:schemeClr val="dk1"/>
              </a:solidFill>
            </a:endParaRPr>
          </a:p>
          <a:p>
            <a:pPr marL="457200" lvl="0" indent="-298450" algn="l" rtl="0">
              <a:lnSpc>
                <a:spcPct val="110000"/>
              </a:lnSpc>
              <a:spcBef>
                <a:spcPts val="1600"/>
              </a:spcBef>
              <a:spcAft>
                <a:spcPts val="0"/>
              </a:spcAft>
              <a:buClr>
                <a:schemeClr val="dk1"/>
              </a:buClr>
              <a:buSzPts val="1100"/>
              <a:buChar char="●"/>
            </a:pPr>
            <a:r>
              <a:rPr lang="en" sz="1100" dirty="0">
                <a:solidFill>
                  <a:schemeClr val="dk1"/>
                </a:solidFill>
                <a:highlight>
                  <a:schemeClr val="lt1"/>
                </a:highlight>
              </a:rPr>
              <a:t>For </a:t>
            </a:r>
            <a:r>
              <a:rPr lang="en" sz="1100" dirty="0">
                <a:solidFill>
                  <a:schemeClr val="dk1"/>
                </a:solidFill>
              </a:rPr>
              <a:t>IN_shirts45 (Largest supply of shirts):</a:t>
            </a:r>
            <a:endParaRPr sz="1100" dirty="0">
              <a:solidFill>
                <a:schemeClr val="dk1"/>
              </a:solidFill>
            </a:endParaRPr>
          </a:p>
          <a:p>
            <a:pPr marL="914400" lvl="1" indent="-298450" algn="l" rtl="0">
              <a:lnSpc>
                <a:spcPct val="110000"/>
              </a:lnSpc>
              <a:spcBef>
                <a:spcPts val="0"/>
              </a:spcBef>
              <a:spcAft>
                <a:spcPts val="0"/>
              </a:spcAft>
              <a:buClr>
                <a:schemeClr val="dk1"/>
              </a:buClr>
              <a:buSzPts val="1100"/>
              <a:buChar char="○"/>
            </a:pPr>
            <a:r>
              <a:rPr lang="en" sz="1100" dirty="0">
                <a:solidFill>
                  <a:schemeClr val="dk1"/>
                </a:solidFill>
              </a:rPr>
              <a:t>(population100 exclusive or population500) &gt;&gt;  ShL	</a:t>
            </a:r>
            <a:r>
              <a:rPr lang="en" sz="1100" dirty="0" smtClean="0">
                <a:solidFill>
                  <a:schemeClr val="dk1"/>
                </a:solidFill>
              </a:rPr>
              <a:t>-if </a:t>
            </a:r>
            <a:r>
              <a:rPr lang="en" sz="1100" dirty="0">
                <a:solidFill>
                  <a:schemeClr val="dk1"/>
                </a:solidFill>
              </a:rPr>
              <a:t>the population is &gt;100K, then make it a large </a:t>
            </a:r>
            <a:r>
              <a:rPr lang="en" sz="1100" dirty="0" smtClean="0">
                <a:solidFill>
                  <a:schemeClr val="dk1"/>
                </a:solidFill>
              </a:rPr>
              <a:t>shipment</a:t>
            </a:r>
          </a:p>
          <a:p>
            <a:pPr marL="615950" lvl="1" indent="0" algn="l" rtl="0">
              <a:lnSpc>
                <a:spcPct val="110000"/>
              </a:lnSpc>
              <a:spcBef>
                <a:spcPts val="0"/>
              </a:spcBef>
              <a:spcAft>
                <a:spcPts val="0"/>
              </a:spcAft>
              <a:buClr>
                <a:schemeClr val="dk1"/>
              </a:buClr>
              <a:buSzPts val="1100"/>
              <a:buNone/>
            </a:pPr>
            <a:endParaRPr sz="1100" dirty="0">
              <a:solidFill>
                <a:schemeClr val="dk1"/>
              </a:solidFill>
            </a:endParaRPr>
          </a:p>
          <a:p>
            <a:pPr marL="457200" lvl="0" indent="-298450" algn="l" rtl="0">
              <a:lnSpc>
                <a:spcPct val="110000"/>
              </a:lnSpc>
              <a:spcBef>
                <a:spcPts val="0"/>
              </a:spcBef>
              <a:spcAft>
                <a:spcPts val="0"/>
              </a:spcAft>
              <a:buClr>
                <a:schemeClr val="dk1"/>
              </a:buClr>
              <a:buSzPts val="1100"/>
              <a:buChar char="●"/>
            </a:pPr>
            <a:r>
              <a:rPr lang="en" sz="1100" dirty="0">
                <a:solidFill>
                  <a:schemeClr val="dk1"/>
                </a:solidFill>
                <a:highlight>
                  <a:schemeClr val="lt1"/>
                </a:highlight>
              </a:rPr>
              <a:t>For </a:t>
            </a:r>
            <a:r>
              <a:rPr lang="en" sz="1100" dirty="0">
                <a:solidFill>
                  <a:schemeClr val="dk1"/>
                </a:solidFill>
              </a:rPr>
              <a:t>IN_shirts23 (Low supply of shirts):</a:t>
            </a:r>
            <a:endParaRPr sz="1100" dirty="0">
              <a:solidFill>
                <a:schemeClr val="dk1"/>
              </a:solidFill>
            </a:endParaRPr>
          </a:p>
          <a:p>
            <a:pPr marL="914400" lvl="1" indent="-298450" algn="l" rtl="0">
              <a:lnSpc>
                <a:spcPct val="110000"/>
              </a:lnSpc>
              <a:spcBef>
                <a:spcPts val="0"/>
              </a:spcBef>
              <a:spcAft>
                <a:spcPts val="0"/>
              </a:spcAft>
              <a:buClr>
                <a:schemeClr val="dk1"/>
              </a:buClr>
              <a:buSzPts val="1100"/>
              <a:buChar char="○"/>
            </a:pPr>
            <a:r>
              <a:rPr lang="en" sz="1100" dirty="0">
                <a:solidFill>
                  <a:schemeClr val="dk1"/>
                </a:solidFill>
              </a:rPr>
              <a:t>(population100) &gt;&gt; (ShM exclusive or ShL)	</a:t>
            </a:r>
            <a:r>
              <a:rPr lang="en" sz="1100" dirty="0" smtClean="0">
                <a:solidFill>
                  <a:schemeClr val="dk1"/>
                </a:solidFill>
              </a:rPr>
              <a:t>         -if </a:t>
            </a:r>
            <a:r>
              <a:rPr lang="en" sz="1100" dirty="0">
                <a:solidFill>
                  <a:schemeClr val="dk1"/>
                </a:solidFill>
              </a:rPr>
              <a:t>the population is &gt;100K, then make it a </a:t>
            </a:r>
            <a:r>
              <a:rPr lang="en" sz="1100" dirty="0" smtClean="0">
                <a:solidFill>
                  <a:schemeClr val="dk1"/>
                </a:solidFill>
              </a:rPr>
              <a:t>large or a medium </a:t>
            </a:r>
            <a:r>
              <a:rPr lang="en" sz="1100" dirty="0">
                <a:solidFill>
                  <a:schemeClr val="dk1"/>
                </a:solidFill>
              </a:rPr>
              <a:t>shipment</a:t>
            </a:r>
            <a:endParaRPr sz="1100" dirty="0">
              <a:solidFill>
                <a:schemeClr val="dk1"/>
              </a:solidFill>
            </a:endParaRPr>
          </a:p>
          <a:p>
            <a:pPr marL="1987550" lvl="4" indent="0">
              <a:lnSpc>
                <a:spcPct val="110000"/>
              </a:lnSpc>
              <a:spcBef>
                <a:spcPts val="0"/>
              </a:spcBef>
              <a:buClr>
                <a:schemeClr val="dk1"/>
              </a:buClr>
              <a:buSzPts val="1100"/>
              <a:buNone/>
            </a:pPr>
            <a:r>
              <a:rPr lang="en" sz="1100" dirty="0" smtClean="0">
                <a:solidFill>
                  <a:schemeClr val="dk1"/>
                </a:solidFill>
              </a:rPr>
              <a:t>		         -if </a:t>
            </a:r>
            <a:r>
              <a:rPr lang="en" sz="1100" dirty="0">
                <a:solidFill>
                  <a:schemeClr val="dk1"/>
                </a:solidFill>
              </a:rPr>
              <a:t>it’s not the bestselling item, it must be ShM</a:t>
            </a:r>
            <a:endParaRPr sz="1100" dirty="0">
              <a:solidFill>
                <a:schemeClr val="dk1"/>
              </a:solidFill>
            </a:endParaRPr>
          </a:p>
          <a:p>
            <a:pPr marL="457200" lvl="0" indent="-298450" algn="l" rtl="0">
              <a:lnSpc>
                <a:spcPct val="110000"/>
              </a:lnSpc>
              <a:spcBef>
                <a:spcPts val="0"/>
              </a:spcBef>
              <a:spcAft>
                <a:spcPts val="0"/>
              </a:spcAft>
              <a:buClr>
                <a:schemeClr val="dk1"/>
              </a:buClr>
              <a:buSzPts val="1100"/>
              <a:buChar char="●"/>
            </a:pPr>
            <a:r>
              <a:rPr lang="en" sz="1100" dirty="0">
                <a:solidFill>
                  <a:schemeClr val="dk1"/>
                </a:solidFill>
                <a:highlight>
                  <a:schemeClr val="lt1"/>
                </a:highlight>
              </a:rPr>
              <a:t>For </a:t>
            </a:r>
            <a:r>
              <a:rPr lang="en" sz="1100" dirty="0">
                <a:solidFill>
                  <a:schemeClr val="dk1"/>
                </a:solidFill>
              </a:rPr>
              <a:t>IN_shirts1 (Very low supply of shirts):</a:t>
            </a:r>
            <a:endParaRPr sz="1100" dirty="0">
              <a:solidFill>
                <a:schemeClr val="dk1"/>
              </a:solidFill>
            </a:endParaRPr>
          </a:p>
          <a:p>
            <a:pPr marL="914400" lvl="1" indent="-298450" algn="l" rtl="0">
              <a:lnSpc>
                <a:spcPct val="110000"/>
              </a:lnSpc>
              <a:spcBef>
                <a:spcPts val="0"/>
              </a:spcBef>
              <a:spcAft>
                <a:spcPts val="0"/>
              </a:spcAft>
              <a:buClr>
                <a:schemeClr val="dk1"/>
              </a:buClr>
              <a:buSzPts val="1100"/>
              <a:buChar char="○"/>
            </a:pPr>
            <a:r>
              <a:rPr lang="en" sz="1100" dirty="0">
                <a:solidFill>
                  <a:schemeClr val="dk1"/>
                </a:solidFill>
              </a:rPr>
              <a:t>(population100 exclusive or population500) &gt;&gt; (ShS exclusive or ShM) </a:t>
            </a:r>
            <a:r>
              <a:rPr lang="en-CA" sz="1100" dirty="0">
                <a:solidFill>
                  <a:schemeClr val="dk1"/>
                </a:solidFill>
              </a:rPr>
              <a:t>	</a:t>
            </a:r>
            <a:r>
              <a:rPr lang="en-CA" sz="1100" dirty="0" smtClean="0">
                <a:solidFill>
                  <a:schemeClr val="dk1"/>
                </a:solidFill>
              </a:rPr>
              <a:t>-</a:t>
            </a:r>
            <a:r>
              <a:rPr lang="en-CA" sz="1100" dirty="0" err="1" smtClean="0">
                <a:solidFill>
                  <a:schemeClr val="dk1"/>
                </a:solidFill>
              </a:rPr>
              <a:t>i</a:t>
            </a:r>
            <a:r>
              <a:rPr lang="en" sz="1100" dirty="0" smtClean="0">
                <a:solidFill>
                  <a:schemeClr val="dk1"/>
                </a:solidFill>
              </a:rPr>
              <a:t>f </a:t>
            </a:r>
            <a:r>
              <a:rPr lang="en" sz="1100" dirty="0">
                <a:solidFill>
                  <a:schemeClr val="dk1"/>
                </a:solidFill>
              </a:rPr>
              <a:t>the population is &gt;100K, then make it a </a:t>
            </a:r>
            <a:r>
              <a:rPr lang="en" sz="1100" dirty="0" smtClean="0">
                <a:solidFill>
                  <a:schemeClr val="dk1"/>
                </a:solidFill>
              </a:rPr>
              <a:t>						medium or small </a:t>
            </a:r>
            <a:r>
              <a:rPr lang="en" sz="1100" dirty="0">
                <a:solidFill>
                  <a:schemeClr val="dk1"/>
                </a:solidFill>
              </a:rPr>
              <a:t>shipment</a:t>
            </a:r>
            <a:endParaRPr sz="1100" dirty="0">
              <a:solidFill>
                <a:schemeClr val="dk1"/>
              </a:solidFill>
            </a:endParaRPr>
          </a:p>
          <a:p>
            <a:pPr marL="615950" lvl="1" indent="0" algn="l" rtl="0">
              <a:lnSpc>
                <a:spcPct val="110000"/>
              </a:lnSpc>
              <a:spcBef>
                <a:spcPts val="0"/>
              </a:spcBef>
              <a:spcAft>
                <a:spcPts val="0"/>
              </a:spcAft>
              <a:buClr>
                <a:schemeClr val="dk1"/>
              </a:buClr>
              <a:buSzPts val="1100"/>
              <a:buNone/>
            </a:pPr>
            <a:r>
              <a:rPr lang="en" sz="1100" dirty="0">
                <a:solidFill>
                  <a:schemeClr val="dk1"/>
                </a:solidFill>
              </a:rPr>
              <a:t>	</a:t>
            </a:r>
            <a:r>
              <a:rPr lang="en" sz="1100" dirty="0" smtClean="0">
                <a:solidFill>
                  <a:schemeClr val="dk1"/>
                </a:solidFill>
              </a:rPr>
              <a:t>					-i</a:t>
            </a:r>
            <a:r>
              <a:rPr lang="en" sz="1100" dirty="0" smtClean="0">
                <a:solidFill>
                  <a:schemeClr val="dk1"/>
                </a:solidFill>
              </a:rPr>
              <a:t>f </a:t>
            </a:r>
            <a:r>
              <a:rPr lang="en" sz="1100" dirty="0">
                <a:solidFill>
                  <a:schemeClr val="dk1"/>
                </a:solidFill>
              </a:rPr>
              <a:t>it’s not the bestselling item, it must be ShS</a:t>
            </a:r>
            <a:endParaRPr sz="1100" dirty="0">
              <a:solidFill>
                <a:schemeClr val="dk1"/>
              </a:solidFill>
            </a:endParaRPr>
          </a:p>
          <a:p>
            <a:pPr marL="457200" lvl="0" indent="-298450" algn="l" rtl="0">
              <a:lnSpc>
                <a:spcPct val="110000"/>
              </a:lnSpc>
              <a:spcBef>
                <a:spcPts val="0"/>
              </a:spcBef>
              <a:spcAft>
                <a:spcPts val="0"/>
              </a:spcAft>
              <a:buClr>
                <a:schemeClr val="dk1"/>
              </a:buClr>
              <a:buSzPts val="1100"/>
              <a:buChar char="●"/>
            </a:pPr>
            <a:r>
              <a:rPr lang="en" sz="1100" dirty="0">
                <a:solidFill>
                  <a:schemeClr val="dk1"/>
                </a:solidFill>
              </a:rPr>
              <a:t>For IN_shirts0 (No supply)</a:t>
            </a:r>
            <a:endParaRPr sz="1100" dirty="0">
              <a:solidFill>
                <a:schemeClr val="dk1"/>
              </a:solidFill>
            </a:endParaRPr>
          </a:p>
          <a:p>
            <a:pPr marL="914400" lvl="1" indent="-298450" algn="l" rtl="0">
              <a:lnSpc>
                <a:spcPct val="110000"/>
              </a:lnSpc>
              <a:spcBef>
                <a:spcPts val="0"/>
              </a:spcBef>
              <a:spcAft>
                <a:spcPts val="0"/>
              </a:spcAft>
              <a:buClr>
                <a:schemeClr val="dk1"/>
              </a:buClr>
              <a:buSzPts val="1100"/>
              <a:buChar char="○"/>
            </a:pPr>
            <a:r>
              <a:rPr lang="en" sz="1100" dirty="0">
                <a:solidFill>
                  <a:schemeClr val="dk1"/>
                </a:solidFill>
              </a:rPr>
              <a:t>It must be ShN</a:t>
            </a:r>
            <a:endParaRPr sz="1100" dirty="0">
              <a:solidFill>
                <a:schemeClr val="dk1"/>
              </a:solidFill>
            </a:endParaRPr>
          </a:p>
          <a:p>
            <a:pPr marL="0" lvl="0" indent="0" algn="l" rtl="0">
              <a:lnSpc>
                <a:spcPct val="110000"/>
              </a:lnSpc>
              <a:spcBef>
                <a:spcPts val="1600"/>
              </a:spcBef>
              <a:spcAft>
                <a:spcPts val="0"/>
              </a:spcAft>
              <a:buNone/>
            </a:pPr>
            <a:r>
              <a:rPr lang="en" sz="1100" dirty="0">
                <a:solidFill>
                  <a:schemeClr val="dk1"/>
                </a:solidFill>
              </a:rPr>
              <a:t>Some regions have their own constraints</a:t>
            </a:r>
            <a:endParaRPr sz="1100" dirty="0">
              <a:solidFill>
                <a:schemeClr val="dk1"/>
              </a:solidFill>
            </a:endParaRPr>
          </a:p>
          <a:p>
            <a:pPr marL="457200" lvl="0" indent="-298450" algn="l" rtl="0">
              <a:lnSpc>
                <a:spcPct val="110000"/>
              </a:lnSpc>
              <a:spcBef>
                <a:spcPts val="1600"/>
              </a:spcBef>
              <a:spcAft>
                <a:spcPts val="0"/>
              </a:spcAft>
              <a:buClr>
                <a:schemeClr val="dk1"/>
              </a:buClr>
              <a:buSzPts val="1100"/>
              <a:buChar char="●"/>
            </a:pPr>
            <a:r>
              <a:rPr lang="en" sz="1100" dirty="0">
                <a:solidFill>
                  <a:schemeClr val="dk1"/>
                </a:solidFill>
              </a:rPr>
              <a:t>Boots are more popular in the central region compared to everywhere else, so it has a special constraint where the population100 | population500 rules apply to &gt;population50 (unlike the other regions, Central gets a large shipment even if the population is smaller)</a:t>
            </a:r>
            <a:endParaRPr sz="1100" dirty="0">
              <a:solidFill>
                <a:schemeClr val="dk1"/>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081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25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62" name="Google Shape;162;p30"/>
          <p:cNvSpPr txBox="1">
            <a:spLocks noGrp="1"/>
          </p:cNvSpPr>
          <p:nvPr>
            <p:ph type="body" idx="1"/>
          </p:nvPr>
        </p:nvSpPr>
        <p:spPr>
          <a:xfrm>
            <a:off x="311700" y="870925"/>
            <a:ext cx="8520600" cy="2631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400" b="1" dirty="0">
                <a:solidFill>
                  <a:schemeClr val="dk1"/>
                </a:solidFill>
                <a:highlight>
                  <a:srgbClr val="FFFFFF"/>
                </a:highlight>
                <a:latin typeface="Times New Roman"/>
                <a:ea typeface="Times New Roman"/>
                <a:cs typeface="Times New Roman"/>
                <a:sym typeface="Times New Roman"/>
              </a:rPr>
              <a:t>Domain</a:t>
            </a:r>
            <a:r>
              <a:rPr lang="en" sz="1400" dirty="0">
                <a:solidFill>
                  <a:schemeClr val="dk1"/>
                </a:solidFill>
                <a:highlight>
                  <a:srgbClr val="FFFFFF"/>
                </a:highlight>
                <a:latin typeface="Times New Roman"/>
                <a:ea typeface="Times New Roman"/>
                <a:cs typeface="Times New Roman"/>
                <a:sym typeface="Times New Roman"/>
              </a:rPr>
              <a:t>: {500k, 100k, 50k, 20k, 0k, RA, RC, RT, RP, RW, urban, rural, Spring, Summer, Fall, Winter, Shirts, Swimwear, Pants, Jackets, Boots} </a:t>
            </a:r>
            <a:endParaRPr sz="1400" dirty="0">
              <a:solidFill>
                <a:schemeClr val="dk1"/>
              </a:solidFill>
              <a:highlight>
                <a:srgbClr val="FFFFFF"/>
              </a:highlight>
              <a:latin typeface="Times New Roman"/>
              <a:ea typeface="Times New Roman"/>
              <a:cs typeface="Times New Roman"/>
              <a:sym typeface="Times New Roman"/>
            </a:endParaRPr>
          </a:p>
          <a:p>
            <a:pPr marL="0" lvl="0" indent="0" algn="l" rtl="0">
              <a:spcBef>
                <a:spcPts val="1200"/>
              </a:spcBef>
              <a:spcAft>
                <a:spcPts val="0"/>
              </a:spcAft>
              <a:buNone/>
            </a:pPr>
            <a:r>
              <a:rPr lang="en" sz="1400" b="1" dirty="0">
                <a:solidFill>
                  <a:schemeClr val="dk1"/>
                </a:solidFill>
                <a:highlight>
                  <a:srgbClr val="FFFFFF"/>
                </a:highlight>
                <a:latin typeface="Times New Roman"/>
                <a:ea typeface="Times New Roman"/>
                <a:cs typeface="Times New Roman"/>
                <a:sym typeface="Times New Roman"/>
              </a:rPr>
              <a:t>Propositions:</a:t>
            </a:r>
            <a:endParaRPr sz="1400" b="1" dirty="0">
              <a:solidFill>
                <a:schemeClr val="dk1"/>
              </a:solidFill>
              <a:highlight>
                <a:srgbClr val="FFFFFF"/>
              </a:highlight>
              <a:latin typeface="Times New Roman"/>
              <a:ea typeface="Times New Roman"/>
              <a:cs typeface="Times New Roman"/>
              <a:sym typeface="Times New Roman"/>
            </a:endParaRPr>
          </a:p>
          <a:p>
            <a:pPr marL="457200" lvl="0" indent="-317500" algn="l" rtl="0">
              <a:spcBef>
                <a:spcPts val="1200"/>
              </a:spcBef>
              <a:spcAft>
                <a:spcPts val="0"/>
              </a:spcAft>
              <a:buSzPts val="1400"/>
              <a:buFont typeface="Times New Roman"/>
              <a:buChar char="●"/>
            </a:pPr>
            <a:r>
              <a:rPr lang="en" sz="1400" dirty="0">
                <a:solidFill>
                  <a:schemeClr val="dk1"/>
                </a:solidFill>
                <a:highlight>
                  <a:srgbClr val="FFFFFF"/>
                </a:highlight>
                <a:latin typeface="Times New Roman"/>
                <a:ea typeface="Times New Roman"/>
                <a:cs typeface="Times New Roman"/>
                <a:sym typeface="Times New Roman"/>
              </a:rPr>
              <a:t>P = {(500k), (100k), (50k), (20k), (0k)}</a:t>
            </a:r>
            <a:endParaRPr sz="1400" dirty="0">
              <a:solidFill>
                <a:schemeClr val="dk1"/>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dirty="0">
                <a:solidFill>
                  <a:schemeClr val="dk1"/>
                </a:solidFill>
                <a:highlight>
                  <a:srgbClr val="FFFFFF"/>
                </a:highlight>
                <a:latin typeface="Times New Roman"/>
                <a:ea typeface="Times New Roman"/>
                <a:cs typeface="Times New Roman"/>
                <a:sym typeface="Times New Roman"/>
              </a:rPr>
              <a:t>R = {(RA), (RC), (RT), (RP), (RW)}</a:t>
            </a:r>
            <a:endParaRPr sz="1400" dirty="0">
              <a:solidFill>
                <a:schemeClr val="dk1"/>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dirty="0">
                <a:solidFill>
                  <a:schemeClr val="dk1"/>
                </a:solidFill>
                <a:highlight>
                  <a:srgbClr val="FFFFFF"/>
                </a:highlight>
                <a:latin typeface="Times New Roman"/>
                <a:ea typeface="Times New Roman"/>
                <a:cs typeface="Times New Roman"/>
                <a:sym typeface="Times New Roman"/>
              </a:rPr>
              <a:t>U = {(urban), (rural)}</a:t>
            </a:r>
            <a:endParaRPr sz="1400" dirty="0">
              <a:solidFill>
                <a:schemeClr val="dk1"/>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dirty="0">
                <a:solidFill>
                  <a:schemeClr val="dk1"/>
                </a:solidFill>
                <a:highlight>
                  <a:srgbClr val="FFFFFF"/>
                </a:highlight>
                <a:latin typeface="Times New Roman"/>
                <a:ea typeface="Times New Roman"/>
                <a:cs typeface="Times New Roman"/>
                <a:sym typeface="Times New Roman"/>
              </a:rPr>
              <a:t>E = {(Spring), (Summer), (Fall), (Winter)}</a:t>
            </a:r>
            <a:endParaRPr sz="1400" dirty="0">
              <a:solidFill>
                <a:schemeClr val="dk1"/>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dirty="0">
                <a:solidFill>
                  <a:schemeClr val="dk1"/>
                </a:solidFill>
                <a:highlight>
                  <a:srgbClr val="FFFFFF"/>
                </a:highlight>
                <a:latin typeface="Times New Roman"/>
                <a:ea typeface="Times New Roman"/>
                <a:cs typeface="Times New Roman"/>
                <a:sym typeface="Times New Roman"/>
              </a:rPr>
              <a:t>I = {(Shirts), (Swimwear), (Pants), (Jackets), (Boots)}</a:t>
            </a:r>
            <a:endParaRPr sz="1400" dirty="0">
              <a:solidFill>
                <a:schemeClr val="dk1"/>
              </a:solidFill>
              <a:highlight>
                <a:srgbClr val="FFFFFF"/>
              </a:highlight>
              <a:latin typeface="Times New Roman"/>
              <a:ea typeface="Times New Roman"/>
              <a:cs typeface="Times New Roman"/>
              <a:sym typeface="Times New Roman"/>
            </a:endParaRPr>
          </a:p>
          <a:p>
            <a:pPr marL="457200" lvl="0" indent="0" algn="l" rtl="0">
              <a:spcBef>
                <a:spcPts val="1200"/>
              </a:spcBef>
              <a:spcAft>
                <a:spcPts val="0"/>
              </a:spcAft>
              <a:buNone/>
            </a:pPr>
            <a:endParaRPr sz="1400" dirty="0">
              <a:solidFill>
                <a:schemeClr val="dk1"/>
              </a:solidFill>
              <a:highlight>
                <a:srgbClr val="FFFFFF"/>
              </a:highlight>
            </a:endParaRPr>
          </a:p>
          <a:p>
            <a:pPr marL="457200" lvl="0" indent="0" algn="l" rtl="0">
              <a:spcBef>
                <a:spcPts val="1200"/>
              </a:spcBef>
              <a:spcAft>
                <a:spcPts val="1600"/>
              </a:spcAft>
              <a:buNone/>
            </a:pPr>
            <a:endParaRPr sz="1400" dirty="0">
              <a:solidFill>
                <a:srgbClr val="000000"/>
              </a:solidFill>
            </a:endParaRPr>
          </a:p>
        </p:txBody>
      </p:sp>
      <p:sp>
        <p:nvSpPr>
          <p:cNvPr id="163" name="Google Shape;163;p30"/>
          <p:cNvSpPr txBox="1"/>
          <p:nvPr/>
        </p:nvSpPr>
        <p:spPr>
          <a:xfrm>
            <a:off x="271375" y="3389025"/>
            <a:ext cx="8292600" cy="15273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1200"/>
              </a:spcBef>
              <a:spcAft>
                <a:spcPts val="0"/>
              </a:spcAft>
              <a:buClr>
                <a:schemeClr val="dk2"/>
              </a:buClr>
              <a:buSzPts val="1400"/>
              <a:buFont typeface="Times New Roman"/>
              <a:buChar char="●"/>
            </a:pPr>
            <a:r>
              <a:rPr lang="en" dirty="0">
                <a:solidFill>
                  <a:schemeClr val="dk1"/>
                </a:solidFill>
                <a:latin typeface="Times New Roman"/>
                <a:ea typeface="Times New Roman"/>
                <a:cs typeface="Times New Roman"/>
                <a:sym typeface="Times New Roman"/>
              </a:rPr>
              <a:t>S = a set of mappings to values p, r and u representing the location of a store (population, region and rurality) to be chosen by the user</a:t>
            </a:r>
            <a:endParaRPr dirty="0">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2"/>
              </a:buClr>
              <a:buSzPts val="1400"/>
              <a:buFont typeface="Times New Roman"/>
              <a:buChar char="●"/>
            </a:pPr>
            <a:r>
              <a:rPr lang="en" dirty="0">
                <a:solidFill>
                  <a:schemeClr val="dk1"/>
                </a:solidFill>
                <a:latin typeface="Times New Roman"/>
                <a:ea typeface="Times New Roman"/>
                <a:cs typeface="Times New Roman"/>
                <a:sym typeface="Times New Roman"/>
              </a:rPr>
              <a:t>Q = a set of mappings to values i and e representing the item in question and the current </a:t>
            </a:r>
            <a:r>
              <a:rPr lang="en" dirty="0" smtClean="0">
                <a:solidFill>
                  <a:schemeClr val="dk1"/>
                </a:solidFill>
                <a:latin typeface="Times New Roman"/>
                <a:ea typeface="Times New Roman"/>
                <a:cs typeface="Times New Roman"/>
                <a:sym typeface="Times New Roman"/>
              </a:rPr>
              <a:t>season </a:t>
            </a:r>
            <a:r>
              <a:rPr lang="en" dirty="0">
                <a:solidFill>
                  <a:schemeClr val="dk1"/>
                </a:solidFill>
                <a:latin typeface="Times New Roman"/>
                <a:ea typeface="Times New Roman"/>
                <a:cs typeface="Times New Roman"/>
                <a:sym typeface="Times New Roman"/>
              </a:rPr>
              <a:t>to be chosen by the user</a:t>
            </a:r>
            <a:endParaRPr dirty="0">
              <a:solidFill>
                <a:schemeClr val="dk2"/>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2"/>
              </a:buClr>
              <a:buSzPts val="1400"/>
              <a:buFont typeface="Times New Roman"/>
              <a:buChar char="●"/>
            </a:pPr>
            <a:r>
              <a:rPr lang="en" dirty="0">
                <a:solidFill>
                  <a:schemeClr val="dk1"/>
                </a:solidFill>
                <a:latin typeface="Times New Roman"/>
                <a:ea typeface="Times New Roman"/>
                <a:cs typeface="Times New Roman"/>
                <a:sym typeface="Times New Roman"/>
              </a:rPr>
              <a:t>Note: we set up 5 store mappings in our model for demonstration purposes, one in each region</a:t>
            </a:r>
            <a:endParaRPr dirty="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613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52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69" name="Google Shape;169;p31"/>
          <p:cNvSpPr txBox="1">
            <a:spLocks noGrp="1"/>
          </p:cNvSpPr>
          <p:nvPr>
            <p:ph type="body" idx="1"/>
          </p:nvPr>
        </p:nvSpPr>
        <p:spPr>
          <a:xfrm>
            <a:off x="311700" y="864625"/>
            <a:ext cx="4162800" cy="4146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Warehouse Stock:</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Wl(i) = true when our warehouse has a large amount of the item i</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Wm(i) = true when our warehouse has a medium amount of the item i</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Ws(i) = true when our warehouse has a small amount of the item i</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Wn(i) = true when our warehouse has none of the item i </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Shipment Size:</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L(i) – true if the shipment of i is large</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M(i) – true if the shipment of i is medium</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S(i) – true is the shipment of i is small</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N(i) – true is the shipment of i is none</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b="1">
              <a:solidFill>
                <a:srgbClr val="000000"/>
              </a:solidFill>
              <a:highlight>
                <a:srgbClr val="FFFFFF"/>
              </a:highlight>
            </a:endParaRPr>
          </a:p>
        </p:txBody>
      </p:sp>
      <p:sp>
        <p:nvSpPr>
          <p:cNvPr id="170" name="Google Shape;170;p31"/>
          <p:cNvSpPr txBox="1"/>
          <p:nvPr/>
        </p:nvSpPr>
        <p:spPr>
          <a:xfrm>
            <a:off x="4992000" y="34650"/>
            <a:ext cx="2657100" cy="5074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u="sng" dirty="0">
                <a:solidFill>
                  <a:schemeClr val="dk1"/>
                </a:solidFill>
                <a:latin typeface="Times New Roman"/>
                <a:ea typeface="Times New Roman"/>
                <a:cs typeface="Times New Roman"/>
                <a:sym typeface="Times New Roman"/>
              </a:rPr>
              <a:t>Season:</a:t>
            </a:r>
            <a:endParaRPr sz="1100" b="1" u="sng"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sz="1100" dirty="0">
                <a:solidFill>
                  <a:schemeClr val="dk1"/>
                </a:solidFill>
                <a:latin typeface="Times New Roman"/>
                <a:ea typeface="Times New Roman"/>
                <a:cs typeface="Times New Roman"/>
                <a:sym typeface="Times New Roman"/>
              </a:rPr>
              <a:t>Su(e) – true is the season e is summer</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sz="1100" dirty="0">
                <a:solidFill>
                  <a:schemeClr val="dk1"/>
                </a:solidFill>
                <a:latin typeface="Times New Roman"/>
                <a:ea typeface="Times New Roman"/>
                <a:cs typeface="Times New Roman"/>
                <a:sym typeface="Times New Roman"/>
              </a:rPr>
              <a:t>Sp(e) – true is the season e is spring</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sz="1100" dirty="0">
                <a:solidFill>
                  <a:schemeClr val="dk1"/>
                </a:solidFill>
                <a:latin typeface="Times New Roman"/>
                <a:ea typeface="Times New Roman"/>
                <a:cs typeface="Times New Roman"/>
                <a:sym typeface="Times New Roman"/>
              </a:rPr>
              <a:t>Sf(e) – true is the season e is fall</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Sw(e) – true is the season e is winter</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b="1" u="sng" dirty="0">
                <a:solidFill>
                  <a:schemeClr val="dk1"/>
                </a:solidFill>
                <a:latin typeface="Times New Roman"/>
                <a:ea typeface="Times New Roman"/>
                <a:cs typeface="Times New Roman"/>
                <a:sym typeface="Times New Roman"/>
              </a:rPr>
              <a:t>Item:</a:t>
            </a:r>
            <a:endParaRPr sz="1100" b="1" u="sng"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Ish(i) – true if item is a shirts</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Isw(i) – true if item is swimwear</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Ip(i) – true if item is pants</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Ij(i) – true if item is jackets</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Ib(i) – true if item is boots </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b="1" u="sng" dirty="0">
                <a:solidFill>
                  <a:schemeClr val="dk1"/>
                </a:solidFill>
                <a:latin typeface="Times New Roman"/>
                <a:ea typeface="Times New Roman"/>
                <a:cs typeface="Times New Roman"/>
                <a:sym typeface="Times New Roman"/>
              </a:rPr>
              <a:t>Rurality:</a:t>
            </a:r>
            <a:endParaRPr sz="1100" b="1" u="sng"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U(u) – true if u is urban</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dirty="0">
                <a:solidFill>
                  <a:schemeClr val="dk1"/>
                </a:solidFill>
                <a:latin typeface="Times New Roman"/>
                <a:ea typeface="Times New Roman"/>
                <a:cs typeface="Times New Roman"/>
                <a:sym typeface="Times New Roman"/>
              </a:rPr>
              <a:t>R(u)- true if u is rural</a:t>
            </a: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endParaRPr sz="1100" dirty="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100" dirty="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550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1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76" name="Google Shape;176;p32"/>
          <p:cNvSpPr txBox="1">
            <a:spLocks noGrp="1"/>
          </p:cNvSpPr>
          <p:nvPr>
            <p:ph type="body" idx="1"/>
          </p:nvPr>
        </p:nvSpPr>
        <p:spPr>
          <a:xfrm>
            <a:off x="311700" y="782600"/>
            <a:ext cx="3083700" cy="4203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Region:</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Ra(r) – true if the region r is Atlantic</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Rc(r) – true if the region r is Central</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Rt(r) – true if the region r is Territories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Rp(r) – true if the region r is Prairies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Rw(r) – true if the region r is West Coast</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Population Served:</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P500(p) – true if population p is 500</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P100k(p) – true if population p is 100</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P50(p) – true if population p is 50</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P20(p) – true if population p is 20</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r>
              <a:rPr lang="en" sz="1100">
                <a:solidFill>
                  <a:schemeClr val="dk1"/>
                </a:solidFill>
                <a:latin typeface="Times New Roman"/>
                <a:ea typeface="Times New Roman"/>
                <a:cs typeface="Times New Roman"/>
                <a:sym typeface="Times New Roman"/>
              </a:rPr>
              <a:t>P0(p) – true if population p is 0</a:t>
            </a:r>
            <a:endParaRPr/>
          </a:p>
        </p:txBody>
      </p:sp>
      <p:sp>
        <p:nvSpPr>
          <p:cNvPr id="177" name="Google Shape;177;p32"/>
          <p:cNvSpPr txBox="1"/>
          <p:nvPr/>
        </p:nvSpPr>
        <p:spPr>
          <a:xfrm>
            <a:off x="4572000" y="782600"/>
            <a:ext cx="3774000" cy="444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u="sng">
                <a:solidFill>
                  <a:schemeClr val="dk1"/>
                </a:solidFill>
                <a:latin typeface="Times New Roman"/>
                <a:ea typeface="Times New Roman"/>
                <a:cs typeface="Times New Roman"/>
                <a:sym typeface="Times New Roman"/>
              </a:rPr>
              <a:t>Bestselling Item:</a:t>
            </a:r>
            <a:endParaRPr sz="1100" b="1" u="sng">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B(s, i) – true if item i is a bestseller at the store s</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b="1" u="sng">
                <a:solidFill>
                  <a:schemeClr val="dk1"/>
                </a:solidFill>
                <a:latin typeface="Times New Roman"/>
                <a:ea typeface="Times New Roman"/>
                <a:cs typeface="Times New Roman"/>
                <a:sym typeface="Times New Roman"/>
              </a:rPr>
              <a:t>Large Jacket Shipment:</a:t>
            </a:r>
            <a:endParaRPr sz="1100" b="1" u="sng">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Laj(s, q) – true if store is in Atlantic region and should receive a large shipment of jackets</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Lcj(s, q) – true if store is in Central region and should receive a large shipment of jackets  </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Ltj(s, q) – true if store is in Territories region and should receive a large shipment of jackets</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Lpj(s, q) – true if store is in Prairies region and should receive a large shipment of jackets</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100">
                <a:solidFill>
                  <a:schemeClr val="dk1"/>
                </a:solidFill>
                <a:latin typeface="Times New Roman"/>
                <a:ea typeface="Times New Roman"/>
                <a:cs typeface="Times New Roman"/>
                <a:sym typeface="Times New Roman"/>
              </a:rPr>
              <a:t>Lwj(s, q) – true if store is in West coast region and should receive a large shipment of jackets</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08908" y="30901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1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83" name="Google Shape;183;p33"/>
          <p:cNvSpPr txBox="1">
            <a:spLocks noGrp="1"/>
          </p:cNvSpPr>
          <p:nvPr>
            <p:ph type="body" idx="1"/>
          </p:nvPr>
        </p:nvSpPr>
        <p:spPr>
          <a:xfrm>
            <a:off x="311700" y="843225"/>
            <a:ext cx="8520600" cy="3265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Large Shirt Shipment:</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Lash(s, q) – true if store is in Atlantic region and should receive a large shipment of shirts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Lcsh(s, q) – true if store is in Central region and should receive a large shipment of shirts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Ltsh(s, q) – true if store is in Territories region and should receive a large shipment of shirts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Lpsh(s, q) – true if store is in Prairies region and should receive a large shipment of shirts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Lwsh(s, q) – true if store is in West coast region and should receive a large shipment of shirts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Large Swimwear Shipment:</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Lasw(s, q) – true if store is in Central region and should receive a large shipment of swimwear</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100">
                <a:solidFill>
                  <a:schemeClr val="dk1"/>
                </a:solidFill>
                <a:latin typeface="Times New Roman"/>
                <a:ea typeface="Times New Roman"/>
                <a:cs typeface="Times New Roman"/>
                <a:sym typeface="Times New Roman"/>
              </a:rPr>
              <a:t>Etc.</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600"/>
              </a:spcAft>
              <a:buNone/>
            </a:pPr>
            <a:endParaRPr/>
          </a:p>
        </p:txBody>
      </p:sp>
      <p:sp>
        <p:nvSpPr>
          <p:cNvPr id="184" name="Google Shape;184;p33"/>
          <p:cNvSpPr txBox="1"/>
          <p:nvPr/>
        </p:nvSpPr>
        <p:spPr>
          <a:xfrm>
            <a:off x="3515275" y="4222050"/>
            <a:ext cx="6443700" cy="74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Similar for pants and boots items and medium, small and no shipment size ie:</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Clr>
                <a:schemeClr val="dk1"/>
              </a:buClr>
              <a:buSzPts val="1100"/>
              <a:buFont typeface="Arial"/>
              <a:buNone/>
            </a:pPr>
            <a:r>
              <a:rPr lang="en" sz="1100">
                <a:solidFill>
                  <a:schemeClr val="dk1"/>
                </a:solidFill>
                <a:latin typeface="Times New Roman"/>
                <a:ea typeface="Times New Roman"/>
                <a:cs typeface="Times New Roman"/>
                <a:sym typeface="Times New Roman"/>
              </a:rPr>
              <a:t>Maj(s, q) – true if store is in Atlantic region and should receive a medium shipment of jackets</a:t>
            </a:r>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336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9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90" name="Google Shape;190;p34"/>
          <p:cNvSpPr txBox="1">
            <a:spLocks noGrp="1"/>
          </p:cNvSpPr>
          <p:nvPr>
            <p:ph type="body" idx="1"/>
          </p:nvPr>
        </p:nvSpPr>
        <p:spPr>
          <a:xfrm>
            <a:off x="311700" y="1152475"/>
            <a:ext cx="8520600" cy="2406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100" b="1" u="sng">
                <a:solidFill>
                  <a:schemeClr val="dk1"/>
                </a:solidFill>
                <a:latin typeface="Times New Roman"/>
                <a:ea typeface="Times New Roman"/>
                <a:cs typeface="Times New Roman"/>
                <a:sym typeface="Times New Roman"/>
              </a:rPr>
              <a:t>Large Shipment of an Item i to a Specific Region:</a:t>
            </a:r>
            <a:endParaRPr sz="1100" b="1" u="sng">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La(i) – true if a large shipment of item i should be sent to Atlantic region</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Lc(i) – true if a large shipment of item i should be sent to Central region  </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Lt(i) – true if a large shipment of item i should be sent to Territories region</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Lp(i) – true if a large shipment of item i should be sent to Prairies region</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Lw(i) – true if a large shipment of item i should be sent to West coast region</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600"/>
              </a:spcAft>
              <a:buNone/>
            </a:pPr>
            <a:endParaRPr>
              <a:latin typeface="Times New Roman"/>
              <a:ea typeface="Times New Roman"/>
              <a:cs typeface="Times New Roman"/>
              <a:sym typeface="Times New Roman"/>
            </a:endParaRPr>
          </a:p>
        </p:txBody>
      </p:sp>
      <p:sp>
        <p:nvSpPr>
          <p:cNvPr id="191" name="Google Shape;191;p34"/>
          <p:cNvSpPr txBox="1"/>
          <p:nvPr/>
        </p:nvSpPr>
        <p:spPr>
          <a:xfrm>
            <a:off x="4572000" y="4152600"/>
            <a:ext cx="4575600" cy="99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Similar for medium, small and no shipment sizes to specific regions ie:</a:t>
            </a:r>
            <a:endParaRPr sz="11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Clr>
                <a:schemeClr val="dk1"/>
              </a:buClr>
              <a:buSzPts val="1100"/>
              <a:buFont typeface="Arial"/>
              <a:buNone/>
            </a:pPr>
            <a:r>
              <a:rPr lang="en" sz="1100">
                <a:solidFill>
                  <a:schemeClr val="dk1"/>
                </a:solidFill>
                <a:latin typeface="Times New Roman"/>
                <a:ea typeface="Times New Roman"/>
                <a:cs typeface="Times New Roman"/>
                <a:sym typeface="Times New Roman"/>
              </a:rPr>
              <a:t>Ma(i) – true if a medium shipment of item i should be sent to Atlantic region</a:t>
            </a:r>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65949" y="38191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60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Summary</a:t>
            </a:r>
            <a:endParaRPr/>
          </a:p>
        </p:txBody>
      </p:sp>
      <p:sp>
        <p:nvSpPr>
          <p:cNvPr id="61" name="Google Shape;61;p14"/>
          <p:cNvSpPr txBox="1">
            <a:spLocks noGrp="1"/>
          </p:cNvSpPr>
          <p:nvPr>
            <p:ph type="body" idx="1"/>
          </p:nvPr>
        </p:nvSpPr>
        <p:spPr>
          <a:xfrm>
            <a:off x="311700" y="1152475"/>
            <a:ext cx="8742300" cy="34164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Clr>
                <a:srgbClr val="000000"/>
              </a:buClr>
              <a:buSzPts val="1500"/>
              <a:buChar char="●"/>
            </a:pPr>
            <a:r>
              <a:rPr lang="en" sz="1500" dirty="0">
                <a:solidFill>
                  <a:srgbClr val="000000"/>
                </a:solidFill>
              </a:rPr>
              <a:t>The Disharmony clothing company has many stores across Canada. We need to determine what kind of products to ship to each store and in what quantities.</a:t>
            </a:r>
            <a:endParaRPr sz="1500" dirty="0">
              <a:solidFill>
                <a:srgbClr val="000000"/>
              </a:solidFill>
            </a:endParaRPr>
          </a:p>
          <a:p>
            <a:pPr marL="457200" lvl="0" indent="-323850" algn="l" rtl="0">
              <a:lnSpc>
                <a:spcPct val="150000"/>
              </a:lnSpc>
              <a:spcBef>
                <a:spcPts val="0"/>
              </a:spcBef>
              <a:spcAft>
                <a:spcPts val="0"/>
              </a:spcAft>
              <a:buClr>
                <a:srgbClr val="000000"/>
              </a:buClr>
              <a:buSzPts val="1500"/>
              <a:buChar char="●"/>
            </a:pPr>
            <a:r>
              <a:rPr lang="en" sz="1500" dirty="0">
                <a:solidFill>
                  <a:srgbClr val="000000"/>
                </a:solidFill>
              </a:rPr>
              <a:t>Each store can be classified based on many factors like the region being served, the time of the year and the popularity of certain items among different regions.</a:t>
            </a:r>
            <a:endParaRPr sz="1500" dirty="0">
              <a:solidFill>
                <a:srgbClr val="000000"/>
              </a:solidFill>
            </a:endParaRPr>
          </a:p>
          <a:p>
            <a:pPr marL="457200" lvl="0" indent="-323850" algn="l" rtl="0">
              <a:lnSpc>
                <a:spcPct val="150000"/>
              </a:lnSpc>
              <a:spcBef>
                <a:spcPts val="0"/>
              </a:spcBef>
              <a:spcAft>
                <a:spcPts val="0"/>
              </a:spcAft>
              <a:buClr>
                <a:srgbClr val="000000"/>
              </a:buClr>
              <a:buSzPts val="1500"/>
              <a:buChar char="●"/>
            </a:pPr>
            <a:r>
              <a:rPr lang="en" sz="1500" dirty="0">
                <a:solidFill>
                  <a:srgbClr val="000000"/>
                </a:solidFill>
              </a:rPr>
              <a:t>Our store sells products in the following categories: shirts, swimwear, pants, jackets and boots.</a:t>
            </a:r>
            <a:endParaRPr sz="1500" dirty="0">
              <a:solidFill>
                <a:srgbClr val="000000"/>
              </a:solidFill>
            </a:endParaRPr>
          </a:p>
          <a:p>
            <a:pPr marL="914400" lvl="1" indent="-323850" algn="l" rtl="0">
              <a:lnSpc>
                <a:spcPct val="150000"/>
              </a:lnSpc>
              <a:spcBef>
                <a:spcPts val="0"/>
              </a:spcBef>
              <a:spcAft>
                <a:spcPts val="0"/>
              </a:spcAft>
              <a:buClr>
                <a:srgbClr val="000000"/>
              </a:buClr>
              <a:buSzPts val="1500"/>
              <a:buChar char="○"/>
            </a:pPr>
            <a:r>
              <a:rPr lang="en" sz="1500" dirty="0">
                <a:solidFill>
                  <a:srgbClr val="000000"/>
                </a:solidFill>
              </a:rPr>
              <a:t>Each store only sells products in the relevant season.</a:t>
            </a:r>
            <a:endParaRPr sz="1500" dirty="0">
              <a:solidFill>
                <a:srgbClr val="000000"/>
              </a:solidFill>
            </a:endParaRPr>
          </a:p>
          <a:p>
            <a:pPr marL="457200" lvl="0" indent="-323850" algn="l" rtl="0">
              <a:lnSpc>
                <a:spcPct val="150000"/>
              </a:lnSpc>
              <a:spcBef>
                <a:spcPts val="0"/>
              </a:spcBef>
              <a:spcAft>
                <a:spcPts val="0"/>
              </a:spcAft>
              <a:buClr>
                <a:srgbClr val="000000"/>
              </a:buClr>
              <a:buSzPts val="1500"/>
              <a:buChar char="●"/>
            </a:pPr>
            <a:r>
              <a:rPr lang="en" sz="1500" dirty="0">
                <a:solidFill>
                  <a:srgbClr val="000000"/>
                </a:solidFill>
              </a:rPr>
              <a:t>We will use this model to determine the logistics of the shipments to our stores.</a:t>
            </a:r>
            <a:endParaRPr sz="1500" dirty="0">
              <a:solidFill>
                <a:srgbClr val="000000"/>
              </a:solidFill>
            </a:endParaRPr>
          </a:p>
          <a:p>
            <a:pPr marL="914400" lvl="1" indent="-323850" algn="l" rtl="0">
              <a:lnSpc>
                <a:spcPct val="150000"/>
              </a:lnSpc>
              <a:spcBef>
                <a:spcPts val="0"/>
              </a:spcBef>
              <a:spcAft>
                <a:spcPts val="0"/>
              </a:spcAft>
              <a:buClr>
                <a:srgbClr val="000000"/>
              </a:buClr>
              <a:buSzPts val="1500"/>
              <a:buChar char="○"/>
            </a:pPr>
            <a:r>
              <a:rPr lang="en" sz="1500" dirty="0">
                <a:solidFill>
                  <a:srgbClr val="000000"/>
                </a:solidFill>
              </a:rPr>
              <a:t>The ultimate goal being to create a model that determines the required stock for any store, taking that store’s statistics into account.</a:t>
            </a:r>
            <a:endParaRPr sz="1500" dirty="0">
              <a:solidFill>
                <a:srgbClr val="000000"/>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1217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63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197" name="Google Shape;197;p35"/>
          <p:cNvSpPr txBox="1">
            <a:spLocks noGrp="1"/>
          </p:cNvSpPr>
          <p:nvPr>
            <p:ph type="body" idx="1"/>
          </p:nvPr>
        </p:nvSpPr>
        <p:spPr>
          <a:xfrm>
            <a:off x="311700" y="1152475"/>
            <a:ext cx="8520600" cy="330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rgbClr val="000000"/>
                </a:solidFill>
                <a:latin typeface="Times New Roman"/>
                <a:ea typeface="Times New Roman"/>
                <a:cs typeface="Times New Roman"/>
                <a:sym typeface="Times New Roman"/>
              </a:rPr>
              <a:t>Using jacket shipments as an example:</a:t>
            </a:r>
            <a:endParaRPr u="sng" dirty="0">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We send a large shipment of jackets to a store in a coastal region if and only if:</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-we have a large amount of jackets in our warehouse,</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-the item </a:t>
            </a:r>
            <a:r>
              <a:rPr lang="en" sz="1100" dirty="0" smtClean="0">
                <a:solidFill>
                  <a:srgbClr val="000000"/>
                </a:solidFill>
                <a:latin typeface="Times New Roman"/>
                <a:ea typeface="Times New Roman"/>
                <a:cs typeface="Times New Roman"/>
                <a:sym typeface="Times New Roman"/>
              </a:rPr>
              <a:t>i in </a:t>
            </a:r>
            <a:r>
              <a:rPr lang="en" sz="1100" dirty="0">
                <a:solidFill>
                  <a:srgbClr val="000000"/>
                </a:solidFill>
                <a:latin typeface="Times New Roman"/>
                <a:ea typeface="Times New Roman"/>
                <a:cs typeface="Times New Roman"/>
                <a:sym typeface="Times New Roman"/>
              </a:rPr>
              <a:t>question is indeed jackets,</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-the region r is central,</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-either the current season e is winter or autumn,</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-the population is 500 or 100.</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dirty="0">
                <a:solidFill>
                  <a:srgbClr val="000000"/>
                </a:solidFill>
                <a:latin typeface="Times New Roman"/>
                <a:ea typeface="Times New Roman"/>
                <a:cs typeface="Times New Roman"/>
                <a:sym typeface="Times New Roman"/>
              </a:rPr>
              <a:t>Or, in the case that jackets are a bestseller at that particular store, then they get a large shipment even if they just have a population of 50 and the other conditions are satisfied.</a:t>
            </a:r>
            <a:endParaRPr sz="1100" dirty="0">
              <a:solidFill>
                <a:srgbClr val="000000"/>
              </a:solidFill>
              <a:latin typeface="Times New Roman"/>
              <a:ea typeface="Times New Roman"/>
              <a:cs typeface="Times New Roman"/>
              <a:sym typeface="Times New Roman"/>
            </a:endParaRPr>
          </a:p>
          <a:p>
            <a:pPr marL="0" lvl="0" indent="0" algn="l" rtl="0">
              <a:spcBef>
                <a:spcPts val="1200"/>
              </a:spcBef>
              <a:spcAft>
                <a:spcPts val="1600"/>
              </a:spcAft>
              <a:buNone/>
            </a:pPr>
            <a:endParaRPr sz="1100" u="sng" dirty="0">
              <a:solidFill>
                <a:srgbClr val="000000"/>
              </a:solidFill>
              <a:latin typeface="Times New Roman"/>
              <a:ea typeface="Times New Roman"/>
              <a:cs typeface="Times New Roman"/>
              <a:sym typeface="Times New Roman"/>
            </a:endParaRPr>
          </a:p>
        </p:txBody>
      </p:sp>
      <p:sp>
        <p:nvSpPr>
          <p:cNvPr id="198" name="Google Shape;198;p35"/>
          <p:cNvSpPr txBox="1"/>
          <p:nvPr/>
        </p:nvSpPr>
        <p:spPr>
          <a:xfrm>
            <a:off x="1565150" y="4373550"/>
            <a:ext cx="5945100" cy="53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Lcj(s, q) ↔  Wl(i) </a:t>
            </a:r>
            <a:r>
              <a:rPr lang="en" sz="1100">
                <a:solidFill>
                  <a:schemeClr val="dk1"/>
                </a:solidFill>
                <a:highlight>
                  <a:schemeClr val="lt1"/>
                </a:highlight>
                <a:latin typeface="Times New Roman"/>
                <a:ea typeface="Times New Roman"/>
                <a:cs typeface="Times New Roman"/>
                <a:sym typeface="Times New Roman"/>
              </a:rPr>
              <a:t>∧</a:t>
            </a:r>
            <a:r>
              <a:rPr lang="en" sz="1100">
                <a:solidFill>
                  <a:schemeClr val="dk1"/>
                </a:solidFill>
                <a:latin typeface="Times New Roman"/>
                <a:ea typeface="Times New Roman"/>
                <a:cs typeface="Times New Roman"/>
                <a:sym typeface="Times New Roman"/>
              </a:rPr>
              <a:t> J(i) </a:t>
            </a:r>
            <a:r>
              <a:rPr lang="en" sz="1100">
                <a:solidFill>
                  <a:schemeClr val="dk1"/>
                </a:solidFill>
                <a:highlight>
                  <a:schemeClr val="lt1"/>
                </a:highlight>
                <a:latin typeface="Times New Roman"/>
                <a:ea typeface="Times New Roman"/>
                <a:cs typeface="Times New Roman"/>
                <a:sym typeface="Times New Roman"/>
              </a:rPr>
              <a:t>∧</a:t>
            </a:r>
            <a:r>
              <a:rPr lang="en" sz="1100">
                <a:solidFill>
                  <a:schemeClr val="dk1"/>
                </a:solidFill>
                <a:latin typeface="Times New Roman"/>
                <a:ea typeface="Times New Roman"/>
                <a:cs typeface="Times New Roman"/>
                <a:sym typeface="Times New Roman"/>
              </a:rPr>
              <a:t> Rc(r) </a:t>
            </a:r>
            <a:r>
              <a:rPr lang="en" sz="1100">
                <a:solidFill>
                  <a:schemeClr val="dk1"/>
                </a:solidFill>
                <a:highlight>
                  <a:schemeClr val="lt1"/>
                </a:highlight>
                <a:latin typeface="Times New Roman"/>
                <a:ea typeface="Times New Roman"/>
                <a:cs typeface="Times New Roman"/>
                <a:sym typeface="Times New Roman"/>
              </a:rPr>
              <a:t>∧</a:t>
            </a:r>
            <a:r>
              <a:rPr lang="en" sz="1100">
                <a:solidFill>
                  <a:schemeClr val="dk1"/>
                </a:solidFill>
                <a:latin typeface="Times New Roman"/>
                <a:ea typeface="Times New Roman"/>
                <a:cs typeface="Times New Roman"/>
                <a:sym typeface="Times New Roman"/>
              </a:rPr>
              <a:t> (Sw(e) ∨ Sf(e)) </a:t>
            </a:r>
            <a:r>
              <a:rPr lang="en" sz="1100">
                <a:solidFill>
                  <a:schemeClr val="dk1"/>
                </a:solidFill>
                <a:highlight>
                  <a:schemeClr val="lt1"/>
                </a:highlight>
                <a:latin typeface="Times New Roman"/>
                <a:ea typeface="Times New Roman"/>
                <a:cs typeface="Times New Roman"/>
                <a:sym typeface="Times New Roman"/>
              </a:rPr>
              <a:t>∧</a:t>
            </a:r>
            <a:r>
              <a:rPr lang="en" sz="1100">
                <a:solidFill>
                  <a:schemeClr val="dk1"/>
                </a:solidFill>
                <a:latin typeface="Times New Roman"/>
                <a:ea typeface="Times New Roman"/>
                <a:cs typeface="Times New Roman"/>
                <a:sym typeface="Times New Roman"/>
              </a:rPr>
              <a:t> ((P500(p) ∨ P100(p)) ∨ (B(s, i) </a:t>
            </a:r>
            <a:r>
              <a:rPr lang="en" sz="1100">
                <a:solidFill>
                  <a:schemeClr val="dk1"/>
                </a:solidFill>
                <a:highlight>
                  <a:schemeClr val="lt1"/>
                </a:highlight>
                <a:latin typeface="Times New Roman"/>
                <a:ea typeface="Times New Roman"/>
                <a:cs typeface="Times New Roman"/>
                <a:sym typeface="Times New Roman"/>
              </a:rPr>
              <a:t>∧</a:t>
            </a:r>
            <a:r>
              <a:rPr lang="en" sz="1100">
                <a:solidFill>
                  <a:schemeClr val="dk1"/>
                </a:solidFill>
                <a:latin typeface="Times New Roman"/>
                <a:ea typeface="Times New Roman"/>
                <a:cs typeface="Times New Roman"/>
                <a:sym typeface="Times New Roman"/>
              </a:rPr>
              <a:t> P50(p)))</a:t>
            </a:r>
            <a:endParaRPr sz="1100">
              <a:latin typeface="Times New Roman"/>
              <a:ea typeface="Times New Roman"/>
              <a:cs typeface="Times New Roman"/>
              <a:sym typeface="Times New Roman"/>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265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54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204" name="Google Shape;204;p36"/>
          <p:cNvSpPr txBox="1">
            <a:spLocks noGrp="1"/>
          </p:cNvSpPr>
          <p:nvPr>
            <p:ph type="body" idx="1"/>
          </p:nvPr>
        </p:nvSpPr>
        <p:spPr>
          <a:xfrm>
            <a:off x="311700" y="1152475"/>
            <a:ext cx="8520600" cy="1788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u="sng">
                <a:solidFill>
                  <a:schemeClr val="dk1"/>
                </a:solidFill>
                <a:latin typeface="Times New Roman"/>
                <a:ea typeface="Times New Roman"/>
                <a:cs typeface="Times New Roman"/>
                <a:sym typeface="Times New Roman"/>
              </a:rPr>
              <a:t>Jac</a:t>
            </a:r>
            <a:r>
              <a:rPr lang="en" u="sng">
                <a:solidFill>
                  <a:srgbClr val="000000"/>
                </a:solidFill>
                <a:latin typeface="Times New Roman"/>
                <a:ea typeface="Times New Roman"/>
                <a:cs typeface="Times New Roman"/>
                <a:sym typeface="Times New Roman"/>
              </a:rPr>
              <a:t>kets example continue</a:t>
            </a:r>
            <a:r>
              <a:rPr lang="en" u="sng">
                <a:solidFill>
                  <a:schemeClr val="dk1"/>
                </a:solidFill>
                <a:latin typeface="Times New Roman"/>
                <a:ea typeface="Times New Roman"/>
                <a:cs typeface="Times New Roman"/>
                <a:sym typeface="Times New Roman"/>
              </a:rPr>
              <a:t>d:</a:t>
            </a:r>
            <a:endParaRPr u="sng">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We send a large shipment of some item i in question to a store in a Central region if and only if the conditions for a large shipment (whether it be of any of our items, jackets, shirts, swimwear, pants or boots), are satisfied given the current store s and conditions q. Worth noting, there won’t be false positives where the conditions of the wrong item are satisfied, since the item i mapped by q being the item in question is one of the conditions of each of the large shipments.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600"/>
              </a:spcAft>
              <a:buNone/>
            </a:pPr>
            <a:endParaRPr>
              <a:latin typeface="Times New Roman"/>
              <a:ea typeface="Times New Roman"/>
              <a:cs typeface="Times New Roman"/>
              <a:sym typeface="Times New Roman"/>
            </a:endParaRPr>
          </a:p>
        </p:txBody>
      </p:sp>
      <p:sp>
        <p:nvSpPr>
          <p:cNvPr id="205" name="Google Shape;205;p36"/>
          <p:cNvSpPr txBox="1"/>
          <p:nvPr/>
        </p:nvSpPr>
        <p:spPr>
          <a:xfrm>
            <a:off x="2555700" y="3426900"/>
            <a:ext cx="4032600" cy="75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Lc(i) ↔ Lcj(s, q) ∨ Lcsh(s, q) ∨ Lcsw(s, q) ∨ Lcp(s, q) ∨ Lcb(s, q)</a:t>
            </a:r>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21182" y="4265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7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211" name="Google Shape;211;p37"/>
          <p:cNvSpPr txBox="1">
            <a:spLocks noGrp="1"/>
          </p:cNvSpPr>
          <p:nvPr>
            <p:ph type="body" idx="1"/>
          </p:nvPr>
        </p:nvSpPr>
        <p:spPr>
          <a:xfrm>
            <a:off x="311700" y="1152475"/>
            <a:ext cx="8520600" cy="12900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This statement determines, for all items, whether a large shipment of that item should be shipped out to the current store represented by the set s. We send a large shipment of the particular item i if and only if the requirements for a large shipment of the item are met in any of the regions given the current store s and conditions q. Again, it’s worth noting we won’t run into problems of false positives in regions the store isn’t located in because part of the requirements for a large shipment in any of the regions is that the store must be in the region.</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1600"/>
              </a:spcAft>
              <a:buNone/>
            </a:pPr>
            <a:endParaRPr>
              <a:latin typeface="Times New Roman"/>
              <a:ea typeface="Times New Roman"/>
              <a:cs typeface="Times New Roman"/>
              <a:sym typeface="Times New Roman"/>
            </a:endParaRPr>
          </a:p>
        </p:txBody>
      </p:sp>
      <p:sp>
        <p:nvSpPr>
          <p:cNvPr id="212" name="Google Shape;212;p37"/>
          <p:cNvSpPr txBox="1"/>
          <p:nvPr/>
        </p:nvSpPr>
        <p:spPr>
          <a:xfrm>
            <a:off x="3054150" y="2537050"/>
            <a:ext cx="3035700" cy="62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100">
                <a:solidFill>
                  <a:schemeClr val="dk1"/>
                </a:solidFill>
                <a:latin typeface="Times New Roman"/>
                <a:ea typeface="Times New Roman"/>
                <a:cs typeface="Times New Roman"/>
                <a:sym typeface="Times New Roman"/>
              </a:rPr>
              <a:t>∀</a:t>
            </a:r>
            <a:r>
              <a:rPr lang="en" sz="1100" baseline="-25000">
                <a:solidFill>
                  <a:schemeClr val="dk1"/>
                </a:solidFill>
                <a:latin typeface="Times New Roman"/>
                <a:ea typeface="Times New Roman"/>
                <a:cs typeface="Times New Roman"/>
                <a:sym typeface="Times New Roman"/>
              </a:rPr>
              <a:t>i</a:t>
            </a:r>
            <a:r>
              <a:rPr lang="en" sz="1100">
                <a:solidFill>
                  <a:schemeClr val="dk1"/>
                </a:solidFill>
                <a:latin typeface="Times New Roman"/>
                <a:ea typeface="Times New Roman"/>
                <a:cs typeface="Times New Roman"/>
                <a:sym typeface="Times New Roman"/>
              </a:rPr>
              <a:t> (L(i) ↔  La(i) ∨ Lc(i) ∨ Lt(i) ∨ Lp(i) ∨ Lw(i))</a:t>
            </a:r>
            <a:endParaRPr/>
          </a:p>
        </p:txBody>
      </p:sp>
      <p:sp>
        <p:nvSpPr>
          <p:cNvPr id="213" name="Google Shape;213;p37"/>
          <p:cNvSpPr txBox="1"/>
          <p:nvPr/>
        </p:nvSpPr>
        <p:spPr>
          <a:xfrm>
            <a:off x="555375" y="3193350"/>
            <a:ext cx="7365000" cy="11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We use the same approach to determine if a store should receive medium, small or no shipment of items. As such, our model is always satisfiable, therefore, given a store and the current season, for all items i there will always exist some shipment size that satisfies our model. We then pick the largest shipment size that the store in question can accommodate in order to maximize our profits.</a:t>
            </a:r>
            <a:endParaRPr sz="11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a:p>
        </p:txBody>
      </p:sp>
      <p:sp>
        <p:nvSpPr>
          <p:cNvPr id="214" name="Google Shape;214;p37"/>
          <p:cNvSpPr txBox="1"/>
          <p:nvPr/>
        </p:nvSpPr>
        <p:spPr>
          <a:xfrm>
            <a:off x="2375850" y="4373450"/>
            <a:ext cx="4392300" cy="46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100" dirty="0">
                <a:solidFill>
                  <a:schemeClr val="dk1"/>
                </a:solidFill>
                <a:latin typeface="Times New Roman"/>
                <a:ea typeface="Times New Roman"/>
                <a:cs typeface="Times New Roman"/>
                <a:sym typeface="Times New Roman"/>
              </a:rPr>
              <a:t>S</a:t>
            </a:r>
            <a:r>
              <a:rPr lang="en" sz="1100" dirty="0">
                <a:solidFill>
                  <a:schemeClr val="dk1"/>
                </a:solidFill>
                <a:highlight>
                  <a:schemeClr val="lt1"/>
                </a:highlight>
                <a:latin typeface="Times New Roman"/>
                <a:ea typeface="Times New Roman"/>
                <a:cs typeface="Times New Roman"/>
                <a:sym typeface="Times New Roman"/>
              </a:rPr>
              <a:t>∧</a:t>
            </a:r>
            <a:r>
              <a:rPr lang="en" sz="1100" dirty="0">
                <a:solidFill>
                  <a:schemeClr val="dk1"/>
                </a:solidFill>
                <a:latin typeface="Times New Roman"/>
                <a:ea typeface="Times New Roman"/>
                <a:cs typeface="Times New Roman"/>
                <a:sym typeface="Times New Roman"/>
              </a:rPr>
              <a:t>Q </a:t>
            </a:r>
            <a:r>
              <a:rPr lang="en" sz="1200" dirty="0">
                <a:solidFill>
                  <a:schemeClr val="dk1"/>
                </a:solidFill>
                <a:highlight>
                  <a:schemeClr val="lt1"/>
                </a:highlight>
              </a:rPr>
              <a:t>→</a:t>
            </a:r>
            <a:r>
              <a:rPr lang="en" sz="1100" dirty="0">
                <a:solidFill>
                  <a:schemeClr val="dk1"/>
                </a:solidFill>
                <a:latin typeface="Times New Roman"/>
                <a:ea typeface="Times New Roman"/>
                <a:cs typeface="Times New Roman"/>
                <a:sym typeface="Times New Roman"/>
              </a:rPr>
              <a:t> (L(i) ∨ M(i) ∨ S(i) ∨ N(i)) or ∀</a:t>
            </a:r>
            <a:r>
              <a:rPr lang="en" sz="1100" baseline="-25000" dirty="0">
                <a:solidFill>
                  <a:schemeClr val="dk1"/>
                </a:solidFill>
                <a:latin typeface="Times New Roman"/>
                <a:ea typeface="Times New Roman"/>
                <a:cs typeface="Times New Roman"/>
                <a:sym typeface="Times New Roman"/>
              </a:rPr>
              <a:t>s</a:t>
            </a:r>
            <a:r>
              <a:rPr lang="en" sz="1100" dirty="0">
                <a:solidFill>
                  <a:schemeClr val="dk1"/>
                </a:solidFill>
                <a:latin typeface="Times New Roman"/>
                <a:ea typeface="Times New Roman"/>
                <a:cs typeface="Times New Roman"/>
                <a:sym typeface="Times New Roman"/>
              </a:rPr>
              <a:t>∀</a:t>
            </a:r>
            <a:r>
              <a:rPr lang="en" sz="1100" baseline="-25000" dirty="0">
                <a:solidFill>
                  <a:schemeClr val="dk1"/>
                </a:solidFill>
                <a:latin typeface="Times New Roman"/>
                <a:ea typeface="Times New Roman"/>
                <a:cs typeface="Times New Roman"/>
                <a:sym typeface="Times New Roman"/>
              </a:rPr>
              <a:t>q</a:t>
            </a:r>
            <a:r>
              <a:rPr lang="en" sz="1100" dirty="0">
                <a:solidFill>
                  <a:schemeClr val="dk1"/>
                </a:solidFill>
                <a:latin typeface="Times New Roman"/>
                <a:ea typeface="Times New Roman"/>
                <a:cs typeface="Times New Roman"/>
                <a:sym typeface="Times New Roman"/>
              </a:rPr>
              <a:t>∃</a:t>
            </a:r>
            <a:r>
              <a:rPr lang="en" sz="1100" baseline="-25000" dirty="0">
                <a:solidFill>
                  <a:schemeClr val="dk1"/>
                </a:solidFill>
                <a:latin typeface="Times New Roman"/>
                <a:ea typeface="Times New Roman"/>
                <a:cs typeface="Times New Roman"/>
                <a:sym typeface="Times New Roman"/>
              </a:rPr>
              <a:t>i</a:t>
            </a:r>
            <a:r>
              <a:rPr lang="en" sz="1100" dirty="0">
                <a:solidFill>
                  <a:schemeClr val="dk1"/>
                </a:solidFill>
                <a:latin typeface="Times New Roman"/>
                <a:ea typeface="Times New Roman"/>
                <a:cs typeface="Times New Roman"/>
                <a:sym typeface="Times New Roman"/>
              </a:rPr>
              <a:t> (L(i) ∨ M(i) ∨ S(i) ∨ N(i))</a:t>
            </a:r>
            <a:endParaRPr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265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42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First-Order Extension</a:t>
            </a:r>
            <a:endParaRPr>
              <a:latin typeface="Times New Roman"/>
              <a:ea typeface="Times New Roman"/>
              <a:cs typeface="Times New Roman"/>
              <a:sym typeface="Times New Roman"/>
            </a:endParaRPr>
          </a:p>
        </p:txBody>
      </p:sp>
      <p:sp>
        <p:nvSpPr>
          <p:cNvPr id="211" name="Google Shape;211;p37"/>
          <p:cNvSpPr txBox="1">
            <a:spLocks noGrp="1"/>
          </p:cNvSpPr>
          <p:nvPr>
            <p:ph type="body" idx="1"/>
          </p:nvPr>
        </p:nvSpPr>
        <p:spPr>
          <a:xfrm>
            <a:off x="311700" y="1017725"/>
            <a:ext cx="8120418" cy="1179290"/>
          </a:xfrm>
          <a:prstGeom prst="rect">
            <a:avLst/>
          </a:prstGeom>
        </p:spPr>
        <p:txBody>
          <a:bodyPr spcFirstLastPara="1" wrap="square" lIns="91425" tIns="91425" rIns="91425" bIns="91425" anchor="t" anchorCtr="0">
            <a:noAutofit/>
          </a:bodyPr>
          <a:lstStyle/>
          <a:p>
            <a:pPr marL="0" lvl="0" indent="0" algn="l" rtl="0">
              <a:spcBef>
                <a:spcPts val="1200"/>
              </a:spcBef>
              <a:spcAft>
                <a:spcPts val="1600"/>
              </a:spcAft>
              <a:buNone/>
            </a:pPr>
            <a:r>
              <a:rPr lang="en-CA" dirty="0" smtClean="0">
                <a:solidFill>
                  <a:schemeClr val="tx1"/>
                </a:solidFill>
                <a:latin typeface="Times New Roman"/>
                <a:ea typeface="Times New Roman"/>
                <a:cs typeface="Times New Roman"/>
                <a:sym typeface="Times New Roman"/>
              </a:rPr>
              <a:t>Worth noting, we didn’t feel it was necessary for the example we provided, but we easily could have written out some of our more basic constraints using predicate logic by grouping the different predicates like so: </a:t>
            </a:r>
            <a:endParaRPr dirty="0">
              <a:solidFill>
                <a:schemeClr val="tx1"/>
              </a:solidFill>
              <a:latin typeface="Times New Roman"/>
              <a:ea typeface="Times New Roman"/>
              <a:cs typeface="Times New Roman"/>
              <a:sym typeface="Times New Roman"/>
            </a:endParaRPr>
          </a:p>
        </p:txBody>
      </p:sp>
      <p:sp>
        <p:nvSpPr>
          <p:cNvPr id="2" name="TextBox 1"/>
          <p:cNvSpPr txBox="1"/>
          <p:nvPr/>
        </p:nvSpPr>
        <p:spPr>
          <a:xfrm>
            <a:off x="398898" y="2307355"/>
            <a:ext cx="7088135" cy="1143390"/>
          </a:xfrm>
          <a:prstGeom prst="rect">
            <a:avLst/>
          </a:prstGeom>
          <a:noFill/>
        </p:spPr>
        <p:txBody>
          <a:bodyPr wrap="square" rtlCol="0">
            <a:spAutoFit/>
          </a:bodyPr>
          <a:lstStyle/>
          <a:p>
            <a:pPr lvl="0">
              <a:lnSpc>
                <a:spcPct val="115000"/>
              </a:lnSpc>
              <a:spcBef>
                <a:spcPts val="1200"/>
              </a:spcBef>
              <a:buClr>
                <a:schemeClr val="dk1"/>
              </a:buClr>
              <a:buSzPts val="1100"/>
            </a:pPr>
            <a:r>
              <a:rPr lang="en-CA" dirty="0" smtClean="0">
                <a:latin typeface="Times New Roman" panose="02020603050405020304" pitchFamily="18" charset="0"/>
                <a:cs typeface="Times New Roman" panose="02020603050405020304" pitchFamily="18" charset="0"/>
              </a:rPr>
              <a:t>Se = {(</a:t>
            </a:r>
            <a:r>
              <a:rPr lang="en-US" dirty="0" smtClean="0">
                <a:solidFill>
                  <a:schemeClr val="dk1"/>
                </a:solidFill>
                <a:latin typeface="Times New Roman" panose="02020603050405020304" pitchFamily="18" charset="0"/>
                <a:ea typeface="Times New Roman"/>
                <a:cs typeface="Times New Roman" panose="02020603050405020304" pitchFamily="18" charset="0"/>
                <a:sym typeface="Times New Roman"/>
              </a:rPr>
              <a:t>Su(e)), (</a:t>
            </a:r>
            <a:r>
              <a:rPr lang="en-US" dirty="0" err="1" smtClean="0">
                <a:solidFill>
                  <a:schemeClr val="dk1"/>
                </a:solidFill>
                <a:latin typeface="Times New Roman" panose="02020603050405020304" pitchFamily="18" charset="0"/>
                <a:ea typeface="Times New Roman"/>
                <a:cs typeface="Times New Roman" panose="02020603050405020304" pitchFamily="18" charset="0"/>
                <a:sym typeface="Times New Roman"/>
              </a:rPr>
              <a:t>Sp</a:t>
            </a:r>
            <a:r>
              <a:rPr lang="en-US" dirty="0" smtClean="0">
                <a:solidFill>
                  <a:schemeClr val="dk1"/>
                </a:solidFill>
                <a:latin typeface="Times New Roman" panose="02020603050405020304" pitchFamily="18" charset="0"/>
                <a:ea typeface="Times New Roman"/>
                <a:cs typeface="Times New Roman" panose="02020603050405020304" pitchFamily="18" charset="0"/>
                <a:sym typeface="Times New Roman"/>
              </a:rPr>
              <a:t>(e)), (Sf(e)), (</a:t>
            </a:r>
            <a:r>
              <a:rPr lang="en-US" dirty="0" err="1" smtClean="0">
                <a:solidFill>
                  <a:schemeClr val="dk1"/>
                </a:solidFill>
                <a:latin typeface="Times New Roman" panose="02020603050405020304" pitchFamily="18" charset="0"/>
                <a:ea typeface="Times New Roman"/>
                <a:cs typeface="Times New Roman" panose="02020603050405020304" pitchFamily="18" charset="0"/>
                <a:sym typeface="Times New Roman"/>
              </a:rPr>
              <a:t>Sw</a:t>
            </a:r>
            <a:r>
              <a:rPr lang="en-US" dirty="0" smtClean="0">
                <a:solidFill>
                  <a:schemeClr val="dk1"/>
                </a:solidFill>
                <a:latin typeface="Times New Roman" panose="02020603050405020304" pitchFamily="18" charset="0"/>
                <a:ea typeface="Times New Roman"/>
                <a:cs typeface="Times New Roman" panose="02020603050405020304" pitchFamily="18" charset="0"/>
                <a:sym typeface="Times New Roman"/>
              </a:rPr>
              <a:t>(e))} – for the seasons</a:t>
            </a:r>
          </a:p>
          <a:p>
            <a:pPr lvl="0">
              <a:lnSpc>
                <a:spcPct val="115000"/>
              </a:lnSpc>
              <a:spcBef>
                <a:spcPts val="1200"/>
              </a:spcBef>
            </a:pPr>
            <a:r>
              <a:rPr lang="en-US" dirty="0" smtClean="0">
                <a:solidFill>
                  <a:schemeClr val="dk1"/>
                </a:solidFill>
                <a:latin typeface="Times New Roman"/>
                <a:ea typeface="Times New Roman"/>
                <a:cs typeface="Times New Roman"/>
                <a:sym typeface="Times New Roman"/>
              </a:rPr>
              <a:t>It = {(</a:t>
            </a:r>
            <a:r>
              <a:rPr lang="en-US" dirty="0" err="1" smtClean="0">
                <a:solidFill>
                  <a:schemeClr val="dk1"/>
                </a:solidFill>
                <a:latin typeface="Times New Roman"/>
                <a:ea typeface="Times New Roman"/>
                <a:cs typeface="Times New Roman"/>
                <a:sym typeface="Times New Roman"/>
              </a:rPr>
              <a:t>Ish</a:t>
            </a:r>
            <a:r>
              <a:rPr lang="en-US" dirty="0" smtClean="0">
                <a:solidFill>
                  <a:schemeClr val="dk1"/>
                </a:solidFill>
                <a:latin typeface="Times New Roman"/>
                <a:ea typeface="Times New Roman"/>
                <a:cs typeface="Times New Roman"/>
                <a:sym typeface="Times New Roman"/>
              </a:rPr>
              <a:t>(</a:t>
            </a:r>
            <a:r>
              <a:rPr lang="en-US" dirty="0" err="1" smtClean="0">
                <a:solidFill>
                  <a:schemeClr val="dk1"/>
                </a:solidFill>
                <a:latin typeface="Times New Roman"/>
                <a:ea typeface="Times New Roman"/>
                <a:cs typeface="Times New Roman"/>
                <a:sym typeface="Times New Roman"/>
              </a:rPr>
              <a:t>i</a:t>
            </a:r>
            <a:r>
              <a:rPr lang="en-US" dirty="0" smtClean="0">
                <a:solidFill>
                  <a:schemeClr val="dk1"/>
                </a:solidFill>
                <a:latin typeface="Times New Roman"/>
                <a:ea typeface="Times New Roman"/>
                <a:cs typeface="Times New Roman"/>
                <a:sym typeface="Times New Roman"/>
              </a:rPr>
              <a:t>)), (</a:t>
            </a:r>
            <a:r>
              <a:rPr lang="en-US" dirty="0" err="1" smtClean="0">
                <a:solidFill>
                  <a:schemeClr val="dk1"/>
                </a:solidFill>
                <a:latin typeface="Times New Roman"/>
                <a:ea typeface="Times New Roman"/>
                <a:cs typeface="Times New Roman"/>
                <a:sym typeface="Times New Roman"/>
              </a:rPr>
              <a:t>Isw</a:t>
            </a:r>
            <a:r>
              <a:rPr lang="en-US" dirty="0" smtClean="0">
                <a:solidFill>
                  <a:schemeClr val="dk1"/>
                </a:solidFill>
                <a:latin typeface="Times New Roman"/>
                <a:ea typeface="Times New Roman"/>
                <a:cs typeface="Times New Roman"/>
                <a:sym typeface="Times New Roman"/>
              </a:rPr>
              <a:t>(</a:t>
            </a:r>
            <a:r>
              <a:rPr lang="en-US" dirty="0" err="1" smtClean="0">
                <a:solidFill>
                  <a:schemeClr val="dk1"/>
                </a:solidFill>
                <a:latin typeface="Times New Roman"/>
                <a:ea typeface="Times New Roman"/>
                <a:cs typeface="Times New Roman"/>
                <a:sym typeface="Times New Roman"/>
              </a:rPr>
              <a:t>i</a:t>
            </a:r>
            <a:r>
              <a:rPr lang="en-US" dirty="0" smtClean="0">
                <a:solidFill>
                  <a:schemeClr val="dk1"/>
                </a:solidFill>
                <a:latin typeface="Times New Roman"/>
                <a:ea typeface="Times New Roman"/>
                <a:cs typeface="Times New Roman"/>
                <a:sym typeface="Times New Roman"/>
              </a:rPr>
              <a:t>)), (</a:t>
            </a:r>
            <a:r>
              <a:rPr lang="en-US" dirty="0" err="1" smtClean="0">
                <a:solidFill>
                  <a:schemeClr val="dk1"/>
                </a:solidFill>
                <a:latin typeface="Times New Roman"/>
                <a:ea typeface="Times New Roman"/>
                <a:cs typeface="Times New Roman"/>
                <a:sym typeface="Times New Roman"/>
              </a:rPr>
              <a:t>Ip</a:t>
            </a:r>
            <a:r>
              <a:rPr lang="en-US" dirty="0" smtClean="0">
                <a:solidFill>
                  <a:schemeClr val="dk1"/>
                </a:solidFill>
                <a:latin typeface="Times New Roman"/>
                <a:ea typeface="Times New Roman"/>
                <a:cs typeface="Times New Roman"/>
                <a:sym typeface="Times New Roman"/>
              </a:rPr>
              <a:t>(</a:t>
            </a:r>
            <a:r>
              <a:rPr lang="en-US" dirty="0" err="1" smtClean="0">
                <a:solidFill>
                  <a:schemeClr val="dk1"/>
                </a:solidFill>
                <a:latin typeface="Times New Roman"/>
                <a:ea typeface="Times New Roman"/>
                <a:cs typeface="Times New Roman"/>
                <a:sym typeface="Times New Roman"/>
              </a:rPr>
              <a:t>i</a:t>
            </a:r>
            <a:r>
              <a:rPr lang="en-US" dirty="0" smtClean="0">
                <a:solidFill>
                  <a:schemeClr val="dk1"/>
                </a:solidFill>
                <a:latin typeface="Times New Roman"/>
                <a:ea typeface="Times New Roman"/>
                <a:cs typeface="Times New Roman"/>
                <a:sym typeface="Times New Roman"/>
              </a:rPr>
              <a:t>)), (</a:t>
            </a:r>
            <a:r>
              <a:rPr lang="en-US" dirty="0" err="1" smtClean="0">
                <a:solidFill>
                  <a:schemeClr val="dk1"/>
                </a:solidFill>
                <a:latin typeface="Times New Roman"/>
                <a:ea typeface="Times New Roman"/>
                <a:cs typeface="Times New Roman"/>
                <a:sym typeface="Times New Roman"/>
              </a:rPr>
              <a:t>Ij</a:t>
            </a:r>
            <a:r>
              <a:rPr lang="en-US" dirty="0" smtClean="0">
                <a:solidFill>
                  <a:schemeClr val="dk1"/>
                </a:solidFill>
                <a:latin typeface="Times New Roman"/>
                <a:ea typeface="Times New Roman"/>
                <a:cs typeface="Times New Roman"/>
                <a:sym typeface="Times New Roman"/>
              </a:rPr>
              <a:t>(</a:t>
            </a:r>
            <a:r>
              <a:rPr lang="en-US" dirty="0" err="1" smtClean="0">
                <a:solidFill>
                  <a:schemeClr val="dk1"/>
                </a:solidFill>
                <a:latin typeface="Times New Roman"/>
                <a:ea typeface="Times New Roman"/>
                <a:cs typeface="Times New Roman"/>
                <a:sym typeface="Times New Roman"/>
              </a:rPr>
              <a:t>i</a:t>
            </a:r>
            <a:r>
              <a:rPr lang="en-US" dirty="0" smtClean="0">
                <a:solidFill>
                  <a:schemeClr val="dk1"/>
                </a:solidFill>
                <a:latin typeface="Times New Roman"/>
                <a:ea typeface="Times New Roman"/>
                <a:cs typeface="Times New Roman"/>
                <a:sym typeface="Times New Roman"/>
              </a:rPr>
              <a:t>)), (</a:t>
            </a:r>
            <a:r>
              <a:rPr lang="en-US" dirty="0" err="1" smtClean="0">
                <a:solidFill>
                  <a:schemeClr val="dk1"/>
                </a:solidFill>
                <a:latin typeface="Times New Roman"/>
                <a:ea typeface="Times New Roman"/>
                <a:cs typeface="Times New Roman"/>
                <a:sym typeface="Times New Roman"/>
              </a:rPr>
              <a:t>Ib</a:t>
            </a:r>
            <a:r>
              <a:rPr lang="en-US" dirty="0" smtClean="0">
                <a:solidFill>
                  <a:schemeClr val="dk1"/>
                </a:solidFill>
                <a:latin typeface="Times New Roman"/>
                <a:ea typeface="Times New Roman"/>
                <a:cs typeface="Times New Roman"/>
                <a:sym typeface="Times New Roman"/>
              </a:rPr>
              <a:t>(</a:t>
            </a:r>
            <a:r>
              <a:rPr lang="en-US" dirty="0" err="1" smtClean="0">
                <a:solidFill>
                  <a:schemeClr val="dk1"/>
                </a:solidFill>
                <a:latin typeface="Times New Roman"/>
                <a:ea typeface="Times New Roman"/>
                <a:cs typeface="Times New Roman"/>
                <a:sym typeface="Times New Roman"/>
              </a:rPr>
              <a:t>i</a:t>
            </a:r>
            <a:r>
              <a:rPr lang="en-US" dirty="0" smtClean="0">
                <a:solidFill>
                  <a:schemeClr val="dk1"/>
                </a:solidFill>
                <a:latin typeface="Times New Roman"/>
                <a:ea typeface="Times New Roman"/>
                <a:cs typeface="Times New Roman"/>
                <a:sym typeface="Times New Roman"/>
              </a:rPr>
              <a:t>))}- for items</a:t>
            </a:r>
          </a:p>
          <a:p>
            <a:pPr lvl="0">
              <a:lnSpc>
                <a:spcPct val="115000"/>
              </a:lnSpc>
              <a:spcBef>
                <a:spcPts val="1200"/>
              </a:spcBef>
            </a:pPr>
            <a:r>
              <a:rPr lang="en-US" dirty="0" smtClean="0">
                <a:solidFill>
                  <a:schemeClr val="dk1"/>
                </a:solidFill>
                <a:latin typeface="Times New Roman"/>
                <a:ea typeface="Times New Roman"/>
                <a:cs typeface="Times New Roman"/>
                <a:sym typeface="Times New Roman"/>
              </a:rPr>
              <a:t>Etc. having the headers from a few slides ago be sets instead of just titles</a:t>
            </a:r>
            <a:endParaRPr lang="en-US" dirty="0">
              <a:solidFill>
                <a:schemeClr val="dk1"/>
              </a:solidFill>
              <a:latin typeface="Times New Roman"/>
              <a:ea typeface="Times New Roman"/>
              <a:cs typeface="Times New Roman"/>
              <a:sym typeface="Times New Roman"/>
            </a:endParaRPr>
          </a:p>
        </p:txBody>
      </p:sp>
      <p:sp>
        <p:nvSpPr>
          <p:cNvPr id="3" name="TextBox 2"/>
          <p:cNvSpPr txBox="1"/>
          <p:nvPr/>
        </p:nvSpPr>
        <p:spPr>
          <a:xfrm>
            <a:off x="398898" y="3897943"/>
            <a:ext cx="7376569" cy="738664"/>
          </a:xfrm>
          <a:prstGeom prst="rect">
            <a:avLst/>
          </a:prstGeom>
          <a:noFill/>
        </p:spPr>
        <p:txBody>
          <a:bodyPr wrap="square" rtlCol="0">
            <a:spAutoFit/>
          </a:bodyPr>
          <a:lstStyle/>
          <a:p>
            <a:r>
              <a:rPr lang="en-CA" dirty="0" smtClean="0">
                <a:latin typeface="Times New Roman" panose="02020603050405020304" pitchFamily="18" charset="0"/>
                <a:cs typeface="Times New Roman" panose="02020603050405020304" pitchFamily="18" charset="0"/>
              </a:rPr>
              <a:t>And then laid out basic constraints such as, for every mapping q, there must be a season e for which one of the seasons equates to true, and that there must always be an item </a:t>
            </a:r>
            <a:r>
              <a:rPr lang="en-CA" dirty="0" err="1" smtClean="0">
                <a:latin typeface="Times New Roman" panose="02020603050405020304" pitchFamily="18" charset="0"/>
                <a:cs typeface="Times New Roman" panose="02020603050405020304" pitchFamily="18" charset="0"/>
              </a:rPr>
              <a:t>i</a:t>
            </a:r>
            <a:r>
              <a:rPr lang="en-CA" dirty="0" smtClean="0">
                <a:latin typeface="Times New Roman" panose="02020603050405020304" pitchFamily="18" charset="0"/>
                <a:cs typeface="Times New Roman" panose="02020603050405020304" pitchFamily="18" charset="0"/>
              </a:rPr>
              <a:t> for which one of the item values equates to true:</a:t>
            </a:r>
            <a:endParaRPr lang="en-CA" dirty="0">
              <a:latin typeface="Times New Roman" panose="02020603050405020304" pitchFamily="18" charset="0"/>
              <a:cs typeface="Times New Roman" panose="02020603050405020304" pitchFamily="18" charset="0"/>
            </a:endParaRPr>
          </a:p>
        </p:txBody>
      </p:sp>
      <p:sp>
        <p:nvSpPr>
          <p:cNvPr id="5" name="TextBox 4"/>
          <p:cNvSpPr txBox="1"/>
          <p:nvPr/>
        </p:nvSpPr>
        <p:spPr>
          <a:xfrm>
            <a:off x="3669232" y="4636607"/>
            <a:ext cx="1405354" cy="307777"/>
          </a:xfrm>
          <a:prstGeom prst="rect">
            <a:avLst/>
          </a:prstGeom>
          <a:noFill/>
        </p:spPr>
        <p:txBody>
          <a:bodyPr wrap="square" rtlCol="0">
            <a:spAutoFit/>
          </a:bodyPr>
          <a:lstStyle/>
          <a:p>
            <a:r>
              <a:rPr lang="en" dirty="0" smtClean="0">
                <a:solidFill>
                  <a:schemeClr val="dk1"/>
                </a:solidFill>
                <a:latin typeface="Times New Roman"/>
                <a:ea typeface="Times New Roman"/>
                <a:cs typeface="Times New Roman"/>
                <a:sym typeface="Times New Roman"/>
              </a:rPr>
              <a:t>∀</a:t>
            </a:r>
            <a:r>
              <a:rPr lang="en" baseline="-25000" dirty="0" smtClean="0">
                <a:solidFill>
                  <a:schemeClr val="dk1"/>
                </a:solidFill>
                <a:latin typeface="Times New Roman"/>
                <a:ea typeface="Times New Roman"/>
                <a:cs typeface="Times New Roman"/>
                <a:sym typeface="Times New Roman"/>
              </a:rPr>
              <a:t>q</a:t>
            </a:r>
            <a:r>
              <a:rPr lang="en" dirty="0" smtClean="0">
                <a:solidFill>
                  <a:schemeClr val="dk1"/>
                </a:solidFill>
                <a:latin typeface="Times New Roman"/>
                <a:ea typeface="Times New Roman"/>
                <a:cs typeface="Times New Roman"/>
                <a:sym typeface="Times New Roman"/>
              </a:rPr>
              <a:t>∃</a:t>
            </a:r>
            <a:r>
              <a:rPr lang="en" baseline="-25000" dirty="0" smtClean="0">
                <a:solidFill>
                  <a:schemeClr val="dk1"/>
                </a:solidFill>
                <a:latin typeface="Times New Roman"/>
                <a:ea typeface="Times New Roman"/>
                <a:cs typeface="Times New Roman"/>
                <a:sym typeface="Times New Roman"/>
              </a:rPr>
              <a:t>e</a:t>
            </a:r>
            <a:r>
              <a:rPr lang="en" dirty="0" smtClean="0">
                <a:solidFill>
                  <a:schemeClr val="dk1"/>
                </a:solidFill>
                <a:latin typeface="Times New Roman"/>
                <a:ea typeface="Times New Roman"/>
                <a:cs typeface="Times New Roman"/>
                <a:sym typeface="Times New Roman"/>
              </a:rPr>
              <a:t> Se </a:t>
            </a:r>
            <a:r>
              <a:rPr lang="en" dirty="0">
                <a:solidFill>
                  <a:schemeClr val="dk1"/>
                </a:solidFill>
                <a:highlight>
                  <a:schemeClr val="lt1"/>
                </a:highlight>
                <a:latin typeface="Times New Roman"/>
                <a:ea typeface="Times New Roman"/>
                <a:cs typeface="Times New Roman"/>
                <a:sym typeface="Times New Roman"/>
              </a:rPr>
              <a:t>∧</a:t>
            </a:r>
            <a:r>
              <a:rPr lang="en" dirty="0" smtClean="0">
                <a:solidFill>
                  <a:schemeClr val="dk1"/>
                </a:solidFill>
                <a:latin typeface="Times New Roman"/>
                <a:ea typeface="Times New Roman"/>
                <a:cs typeface="Times New Roman"/>
                <a:sym typeface="Times New Roman"/>
              </a:rPr>
              <a:t> ∀</a:t>
            </a:r>
            <a:r>
              <a:rPr lang="en" baseline="-25000" dirty="0">
                <a:solidFill>
                  <a:schemeClr val="dk1"/>
                </a:solidFill>
                <a:latin typeface="Times New Roman"/>
                <a:ea typeface="Times New Roman"/>
                <a:cs typeface="Times New Roman"/>
                <a:sym typeface="Times New Roman"/>
              </a:rPr>
              <a:t>q</a:t>
            </a:r>
            <a:r>
              <a:rPr lang="en" dirty="0" smtClean="0">
                <a:solidFill>
                  <a:schemeClr val="dk1"/>
                </a:solidFill>
                <a:latin typeface="Times New Roman"/>
                <a:ea typeface="Times New Roman"/>
                <a:cs typeface="Times New Roman"/>
                <a:sym typeface="Times New Roman"/>
              </a:rPr>
              <a:t>∃</a:t>
            </a:r>
            <a:r>
              <a:rPr lang="en" baseline="-25000" dirty="0" smtClean="0">
                <a:solidFill>
                  <a:schemeClr val="dk1"/>
                </a:solidFill>
                <a:latin typeface="Times New Roman"/>
                <a:ea typeface="Times New Roman"/>
                <a:cs typeface="Times New Roman"/>
                <a:sym typeface="Times New Roman"/>
              </a:rPr>
              <a:t>i</a:t>
            </a:r>
            <a:r>
              <a:rPr lang="en" dirty="0" smtClean="0">
                <a:solidFill>
                  <a:schemeClr val="dk1"/>
                </a:solidFill>
                <a:latin typeface="Times New Roman"/>
                <a:ea typeface="Times New Roman"/>
                <a:cs typeface="Times New Roman"/>
                <a:sym typeface="Times New Roman"/>
              </a:rPr>
              <a:t> It</a:t>
            </a:r>
            <a:endParaRPr lang="en-CA"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08125"/>
            <a:ext cx="609600" cy="609600"/>
          </a:xfrm>
          <a:prstGeom prst="rect">
            <a:avLst/>
          </a:prstGeom>
        </p:spPr>
      </p:pic>
    </p:spTree>
    <p:extLst>
      <p:ext uri="{BB962C8B-B14F-4D97-AF65-F5344CB8AC3E}">
        <p14:creationId xmlns:p14="http://schemas.microsoft.com/office/powerpoint/2010/main" val="230358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787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Exploration</a:t>
            </a:r>
            <a:endParaRPr/>
          </a:p>
        </p:txBody>
      </p:sp>
      <p:sp>
        <p:nvSpPr>
          <p:cNvPr id="137" name="Google Shape;137;p27"/>
          <p:cNvSpPr txBox="1"/>
          <p:nvPr/>
        </p:nvSpPr>
        <p:spPr>
          <a:xfrm>
            <a:off x="311700" y="941125"/>
            <a:ext cx="8520600" cy="408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We are using the model exploration to figure out how many unique shipments are possible to make using the constraints that we laid out. By our old coding method, the number of possible solvable models was reduced from over half a million solutions before adding population restrictions to just under 200 after accounting for the population of each region.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However, further additions showed that the model was unable to properly calculate winter or spring seasons, nor was it accurately accounting for certain populations. This highlighted some inefficiencies and mistakes in our constraints. We went through and overhauled the way in which we accounted for the various factors of our program, opting for a small set of general rules to follow as opposed to our previous method of ‘hard-coding’ the entire table from the previous slides.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138" name="Google Shape;138;p27"/>
          <p:cNvPicPr preferRelativeResize="0"/>
          <p:nvPr/>
        </p:nvPicPr>
        <p:blipFill rotWithShape="1">
          <a:blip r:embed="rId5">
            <a:alphaModFix/>
          </a:blip>
          <a:srcRect t="8858" r="50869" b="5882"/>
          <a:stretch/>
        </p:blipFill>
        <p:spPr>
          <a:xfrm>
            <a:off x="3504800" y="3302200"/>
            <a:ext cx="3294461" cy="1607950"/>
          </a:xfrm>
          <a:prstGeom prst="rect">
            <a:avLst/>
          </a:prstGeom>
          <a:noFill/>
          <a:ln>
            <a:noFill/>
          </a:ln>
        </p:spPr>
      </p:pic>
      <p:sp>
        <p:nvSpPr>
          <p:cNvPr id="139" name="Google Shape;139;p27"/>
          <p:cNvSpPr txBox="1"/>
          <p:nvPr/>
        </p:nvSpPr>
        <p:spPr>
          <a:xfrm>
            <a:off x="311700" y="3225650"/>
            <a:ext cx="3078900" cy="168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 sz="1800" dirty="0">
                <a:solidFill>
                  <a:schemeClr val="dk2"/>
                </a:solidFill>
              </a:rPr>
              <a:t>How constraints were tested with the previous method, which led to overlapping constraints and caused errors in the program</a:t>
            </a:r>
            <a:endParaRPr dirty="0"/>
          </a:p>
        </p:txBody>
      </p:sp>
      <p:pic>
        <p:nvPicPr>
          <p:cNvPr id="140" name="Google Shape;140;p27"/>
          <p:cNvPicPr preferRelativeResize="0"/>
          <p:nvPr/>
        </p:nvPicPr>
        <p:blipFill>
          <a:blip r:embed="rId6">
            <a:alphaModFix/>
          </a:blip>
          <a:stretch>
            <a:fillRect/>
          </a:stretch>
        </p:blipFill>
        <p:spPr>
          <a:xfrm>
            <a:off x="3504800" y="60772"/>
            <a:ext cx="5327501" cy="384250"/>
          </a:xfrm>
          <a:prstGeom prst="rect">
            <a:avLst/>
          </a:prstGeom>
          <a:noFill/>
          <a:ln>
            <a:noFill/>
          </a:ln>
        </p:spPr>
      </p:pic>
      <p:sp>
        <p:nvSpPr>
          <p:cNvPr id="141" name="Google Shape;141;p27"/>
          <p:cNvSpPr txBox="1"/>
          <p:nvPr/>
        </p:nvSpPr>
        <p:spPr>
          <a:xfrm>
            <a:off x="4914600" y="445025"/>
            <a:ext cx="3917700" cy="3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800">
                <a:solidFill>
                  <a:schemeClr val="dk2"/>
                </a:solidFill>
              </a:rPr>
              <a:t>Mysterious things happened</a:t>
            </a:r>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222701" y="4265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60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8"/>
          <p:cNvSpPr txBox="1">
            <a:spLocks noGrp="1"/>
          </p:cNvSpPr>
          <p:nvPr>
            <p:ph type="title"/>
          </p:nvPr>
        </p:nvSpPr>
        <p:spPr>
          <a:xfrm>
            <a:off x="311700" y="4450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Exploration</a:t>
            </a:r>
            <a:endParaRPr/>
          </a:p>
        </p:txBody>
      </p:sp>
      <p:pic>
        <p:nvPicPr>
          <p:cNvPr id="147" name="Google Shape;147;p28"/>
          <p:cNvPicPr preferRelativeResize="0"/>
          <p:nvPr/>
        </p:nvPicPr>
        <p:blipFill>
          <a:blip r:embed="rId5">
            <a:alphaModFix/>
          </a:blip>
          <a:stretch>
            <a:fillRect/>
          </a:stretch>
        </p:blipFill>
        <p:spPr>
          <a:xfrm>
            <a:off x="5294929" y="0"/>
            <a:ext cx="3849074" cy="2247100"/>
          </a:xfrm>
          <a:prstGeom prst="rect">
            <a:avLst/>
          </a:prstGeom>
          <a:noFill/>
          <a:ln>
            <a:noFill/>
          </a:ln>
        </p:spPr>
      </p:pic>
      <p:sp>
        <p:nvSpPr>
          <p:cNvPr id="148" name="Google Shape;148;p28"/>
          <p:cNvSpPr txBox="1"/>
          <p:nvPr/>
        </p:nvSpPr>
        <p:spPr>
          <a:xfrm>
            <a:off x="3317625" y="-58350"/>
            <a:ext cx="1977300" cy="13263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chemeClr val="dk1"/>
              </a:buClr>
              <a:buSzPts val="1100"/>
              <a:buFont typeface="Arial"/>
              <a:buNone/>
            </a:pPr>
            <a:r>
              <a:rPr lang="en" sz="1800">
                <a:solidFill>
                  <a:schemeClr val="dk2"/>
                </a:solidFill>
              </a:rPr>
              <a:t>Example of the revised method, providing more flexibility</a:t>
            </a:r>
            <a:endParaRPr/>
          </a:p>
        </p:txBody>
      </p:sp>
      <p:sp>
        <p:nvSpPr>
          <p:cNvPr id="149" name="Google Shape;149;p28"/>
          <p:cNvSpPr txBox="1"/>
          <p:nvPr/>
        </p:nvSpPr>
        <p:spPr>
          <a:xfrm>
            <a:off x="204275" y="1194975"/>
            <a:ext cx="5048700" cy="19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Using a newer method, with less constraints, prevents our previous issues with certain constraints overlapping one another. This also allowed for a much larger selection of possible solutions, ranging in the millions. But this gives us some interesting points to look into.</a:t>
            </a:r>
            <a:endParaRPr dirty="0"/>
          </a:p>
        </p:txBody>
      </p:sp>
      <p:sp>
        <p:nvSpPr>
          <p:cNvPr id="150" name="Google Shape;150;p28"/>
          <p:cNvSpPr txBox="1"/>
          <p:nvPr/>
        </p:nvSpPr>
        <p:spPr>
          <a:xfrm>
            <a:off x="204275" y="2378400"/>
            <a:ext cx="8855700" cy="261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First, we can assume no limits in stock or bestselling categories, and examine the difference in outcomes varying only by season, and find some interesting points about our model from there. Spring and Autumn have the exact same number of possible outcomes, with 1,377,495,072 each, and we can see from our constraints listed that none directly affect either of the two seasons. Summer has about 10x fewer possible outcomes, with 172,186,884. Although we don’t have a whole lot of constraints affecting summer directly, we can still see the effect that these constraints are having by scaling the possible outcomes down so much. We can also take into account how many fewer outcomes Winter has than any other season, with 76,527,504. This value makes sense in the context of selling clothing, seeing as Winter severely affects what people in Canada will be buying/wearing. For example, the constraints almost never allow for swimwear in the winter, and prioritize jackets and boots a lot more.</a:t>
            </a:r>
            <a:endParaRPr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08275" y="6583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7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Model Exploration</a:t>
            </a:r>
            <a:endParaRPr/>
          </a:p>
        </p:txBody>
      </p:sp>
      <p:sp>
        <p:nvSpPr>
          <p:cNvPr id="156" name="Google Shape;15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solidFill>
                  <a:schemeClr val="dk1"/>
                </a:solidFill>
              </a:rPr>
              <a:t>Incorporating the stock provided by the user into the equation, we can further explore the outcomes of each possible stock level and examine when the stores are limited in their options and by how much. From here, we can uncover some interesting points from the model about how our logic applied to the stores. For example, during the Spring season, if we provide each stock as full as possible, we get 96 solutions. When we instead assume a lower stock for everything, the number rises to 288 solutions. This is a result of our ideas behind distributing stock. When full, our idea of a ‘best solution’ is simply to send each store the most appropriate size, but once the stock decreases we now have to consider ‘rationing’ that stock by making smarter choices on where to send the inventory to.</a:t>
            </a:r>
            <a:endParaRPr sz="1400">
              <a:solidFill>
                <a:schemeClr val="dk1"/>
              </a:solidFill>
            </a:endParaRPr>
          </a:p>
          <a:p>
            <a:pPr marL="0" lvl="0" indent="0" algn="l" rtl="0">
              <a:lnSpc>
                <a:spcPct val="100000"/>
              </a:lnSpc>
              <a:spcBef>
                <a:spcPts val="0"/>
              </a:spcBef>
              <a:spcAft>
                <a:spcPts val="0"/>
              </a:spcAft>
              <a:buNone/>
            </a:pPr>
            <a:endParaRPr sz="14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400">
                <a:solidFill>
                  <a:schemeClr val="dk1"/>
                </a:solidFill>
              </a:rPr>
              <a:t>To interpret these results effectively, we’ve created a function that will search the possible solutions and find one that we deem the ‘best possible outcome’, one which sends the most possible stock to each store while still remaining true to the model. This model is displayed when running the program, to show the user which shipment plan is best fitted to the conditions provided, to reflect the practical real-life uses of a model like the one designed here.</a:t>
            </a:r>
            <a:endParaRPr sz="1400">
              <a:solidFill>
                <a:schemeClr val="dk1"/>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265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6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END</a:t>
            </a:r>
            <a:endParaRPr sz="480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8" y="1349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Propositions</a:t>
            </a:r>
            <a:endParaRPr/>
          </a:p>
        </p:txBody>
      </p:sp>
      <p:sp>
        <p:nvSpPr>
          <p:cNvPr id="67" name="Google Shape;67;p15"/>
          <p:cNvSpPr txBox="1">
            <a:spLocks noGrp="1"/>
          </p:cNvSpPr>
          <p:nvPr>
            <p:ph type="body" idx="1"/>
          </p:nvPr>
        </p:nvSpPr>
        <p:spPr>
          <a:xfrm>
            <a:off x="311700" y="1167050"/>
            <a:ext cx="8520600" cy="494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000000"/>
                </a:solidFill>
              </a:rPr>
              <a:t>population(K): Represents an area’s population, boolean value that is true if it is within a certain range</a:t>
            </a:r>
            <a:endParaRPr sz="1600" dirty="0">
              <a:solidFill>
                <a:srgbClr val="000000"/>
              </a:solidFill>
            </a:endParaRPr>
          </a:p>
          <a:p>
            <a:pPr marL="457200" lvl="0" indent="-317500" algn="l" rtl="0">
              <a:lnSpc>
                <a:spcPct val="115000"/>
              </a:lnSpc>
              <a:spcBef>
                <a:spcPts val="1600"/>
              </a:spcBef>
              <a:spcAft>
                <a:spcPts val="0"/>
              </a:spcAft>
              <a:buClr>
                <a:schemeClr val="dk1"/>
              </a:buClr>
              <a:buSzPts val="1400"/>
              <a:buChar char="●"/>
            </a:pPr>
            <a:r>
              <a:rPr lang="en" sz="1400" dirty="0">
                <a:solidFill>
                  <a:schemeClr val="dk1"/>
                </a:solidFill>
              </a:rPr>
              <a:t>Let K represent the # of people in an area (by thousands). Rounded for categorical purposes.</a:t>
            </a:r>
            <a:endParaRPr sz="1400"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dirty="0">
                <a:solidFill>
                  <a:schemeClr val="dk1"/>
                </a:solidFill>
              </a:rPr>
              <a:t>population500, population100, population50, population20, population0 are all true.</a:t>
            </a:r>
            <a:endParaRPr sz="1400"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dirty="0">
                <a:solidFill>
                  <a:schemeClr val="dk1"/>
                </a:solidFill>
              </a:rPr>
              <a:t>Not meant to fit a real-world scenario, assuming the largest population size is 500K people.</a:t>
            </a:r>
            <a:endParaRPr sz="1400" dirty="0">
              <a:solidFill>
                <a:schemeClr val="dk1"/>
              </a:solidFill>
            </a:endParaRPr>
          </a:p>
          <a:p>
            <a:pPr marL="0" lvl="0" indent="0" algn="l" rtl="0">
              <a:lnSpc>
                <a:spcPct val="115000"/>
              </a:lnSpc>
              <a:spcBef>
                <a:spcPts val="1600"/>
              </a:spcBef>
              <a:spcAft>
                <a:spcPts val="0"/>
              </a:spcAft>
              <a:buNone/>
            </a:pPr>
            <a:r>
              <a:rPr lang="en" sz="1600" dirty="0">
                <a:solidFill>
                  <a:schemeClr val="dk1"/>
                </a:solidFill>
              </a:rPr>
              <a:t>U: True if a store’s location is in an urban area, boolean</a:t>
            </a:r>
            <a:endParaRPr sz="1600" dirty="0">
              <a:solidFill>
                <a:schemeClr val="dk1"/>
              </a:solidFill>
            </a:endParaRPr>
          </a:p>
          <a:p>
            <a:pPr marL="457200" lvl="0" indent="-317500" algn="l" rtl="0">
              <a:lnSpc>
                <a:spcPct val="115000"/>
              </a:lnSpc>
              <a:spcBef>
                <a:spcPts val="1600"/>
              </a:spcBef>
              <a:spcAft>
                <a:spcPts val="0"/>
              </a:spcAft>
              <a:buClr>
                <a:schemeClr val="dk1"/>
              </a:buClr>
              <a:buSzPts val="1400"/>
              <a:buChar char="●"/>
            </a:pPr>
            <a:r>
              <a:rPr lang="en" sz="1400" dirty="0">
                <a:solidFill>
                  <a:schemeClr val="dk1"/>
                </a:solidFill>
              </a:rPr>
              <a:t>ㄱU represents a store in a rural area, considered false in this example.</a:t>
            </a:r>
            <a:endParaRPr sz="1400"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dirty="0">
                <a:solidFill>
                  <a:schemeClr val="dk1"/>
                </a:solidFill>
              </a:rPr>
              <a:t>Separate statistic from population size, as this boolean determines what items are expected to be popular in certain area types (ex. jackets sell better in rural areas than urban.)</a:t>
            </a:r>
            <a:endParaRPr sz="1400" dirty="0">
              <a:solidFill>
                <a:schemeClr val="dk1"/>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4176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59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Propositions</a:t>
            </a:r>
            <a:endParaRPr/>
          </a:p>
        </p:txBody>
      </p:sp>
      <p:sp>
        <p:nvSpPr>
          <p:cNvPr id="73" name="Google Shape;73;p16"/>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1"/>
                </a:solidFill>
              </a:rPr>
              <a:t>region(K): Represents the region a store is in, boolean is false if it is not one of the following</a:t>
            </a:r>
            <a:endParaRPr sz="1600">
              <a:solidFill>
                <a:schemeClr val="dk1"/>
              </a:solidFill>
            </a:endParaRPr>
          </a:p>
          <a:p>
            <a:pPr marL="457200" lvl="0" indent="-317500" algn="l" rtl="0">
              <a:spcBef>
                <a:spcPts val="1600"/>
              </a:spcBef>
              <a:spcAft>
                <a:spcPts val="0"/>
              </a:spcAft>
              <a:buClr>
                <a:schemeClr val="dk1"/>
              </a:buClr>
              <a:buSzPts val="1400"/>
              <a:buChar char="●"/>
            </a:pPr>
            <a:r>
              <a:rPr lang="en" sz="1400">
                <a:solidFill>
                  <a:schemeClr val="dk1"/>
                </a:solidFill>
              </a:rPr>
              <a:t>Only one of: regionAtlantic(Atlantic Region), regionCentral(Central), regionTerritory(Territory), regionPrairies(Prairies) and regionPacific(West Coast) is true.</a:t>
            </a:r>
            <a:endParaRPr sz="1400">
              <a:solidFill>
                <a:schemeClr val="dk1"/>
              </a:solidFill>
            </a:endParaRPr>
          </a:p>
          <a:p>
            <a:pPr marL="0" lvl="0" indent="0" algn="l" rtl="0">
              <a:lnSpc>
                <a:spcPct val="115000"/>
              </a:lnSpc>
              <a:spcBef>
                <a:spcPts val="1600"/>
              </a:spcBef>
              <a:spcAft>
                <a:spcPts val="0"/>
              </a:spcAft>
              <a:buNone/>
            </a:pPr>
            <a:r>
              <a:rPr lang="en" sz="1600">
                <a:solidFill>
                  <a:schemeClr val="dk1"/>
                </a:solidFill>
              </a:rPr>
              <a:t>(I)(S): Items that the stores sell</a:t>
            </a:r>
            <a:endParaRPr sz="1400">
              <a:solidFill>
                <a:schemeClr val="dk1"/>
              </a:solidFill>
            </a:endParaRPr>
          </a:p>
          <a:p>
            <a:pPr marL="457200" lvl="0" indent="-317500" algn="l" rtl="0">
              <a:lnSpc>
                <a:spcPct val="115000"/>
              </a:lnSpc>
              <a:spcBef>
                <a:spcPts val="1600"/>
              </a:spcBef>
              <a:spcAft>
                <a:spcPts val="0"/>
              </a:spcAft>
              <a:buClr>
                <a:schemeClr val="dk1"/>
              </a:buClr>
              <a:buSzPts val="1400"/>
              <a:buChar char="●"/>
            </a:pPr>
            <a:r>
              <a:rPr lang="en" sz="1400">
                <a:solidFill>
                  <a:schemeClr val="dk1"/>
                </a:solidFill>
              </a:rPr>
              <a:t>The items are shirts, swimwear, pants, jackets and boots</a:t>
            </a:r>
            <a:endParaRPr sz="140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a:solidFill>
                  <a:schemeClr val="dk1"/>
                </a:solidFill>
              </a:rPr>
              <a:t>The sizes being shipped are none (N), small (S), medium (M) or large (L), and every item can be only one of these</a:t>
            </a:r>
            <a:endParaRPr sz="140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a:solidFill>
                  <a:schemeClr val="dk1"/>
                </a:solidFill>
              </a:rPr>
              <a:t>Ex. shirts can only be one of: shirtsN, shirtsS, shirtsM or shirtsL</a:t>
            </a:r>
            <a:endParaRPr sz="1400">
              <a:solidFill>
                <a:schemeClr val="dk1"/>
              </a:solidFill>
            </a:endParaRPr>
          </a:p>
          <a:p>
            <a:pPr marL="0" lvl="0" indent="0" algn="l" rtl="0">
              <a:spcBef>
                <a:spcPts val="1600"/>
              </a:spcBef>
              <a:spcAft>
                <a:spcPts val="0"/>
              </a:spcAft>
              <a:buNone/>
            </a:pPr>
            <a:r>
              <a:rPr lang="en" sz="1600">
                <a:solidFill>
                  <a:schemeClr val="dk1"/>
                </a:solidFill>
              </a:rPr>
              <a:t>SN, SS, SM, SL: Arrays that represent shipment sizes for item S</a:t>
            </a:r>
            <a:endParaRPr sz="1600">
              <a:solidFill>
                <a:schemeClr val="dk1"/>
              </a:solidFill>
            </a:endParaRPr>
          </a:p>
          <a:p>
            <a:pPr marL="457200" lvl="0" indent="-317500" algn="l" rtl="0">
              <a:spcBef>
                <a:spcPts val="1600"/>
              </a:spcBef>
              <a:spcAft>
                <a:spcPts val="0"/>
              </a:spcAft>
              <a:buClr>
                <a:schemeClr val="dk1"/>
              </a:buClr>
              <a:buSzPts val="1400"/>
              <a:buChar char="●"/>
            </a:pPr>
            <a:r>
              <a:rPr lang="en" sz="1400">
                <a:solidFill>
                  <a:schemeClr val="dk1"/>
                </a:solidFill>
              </a:rPr>
              <a:t>For even item (IK), there are 4 arrays (ex. shirtsN, shirtsS, shirtsM, shirtsL) that are filled with values that correspond to shipment sizes.</a:t>
            </a:r>
            <a:endParaRPr sz="1400">
              <a:solidFill>
                <a:schemeClr val="dk1"/>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3102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3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Propositions</a:t>
            </a:r>
            <a:endParaRPr/>
          </a:p>
        </p:txBody>
      </p:sp>
      <p:sp>
        <p:nvSpPr>
          <p:cNvPr id="79" name="Google Shape;79;p17"/>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rPr>
              <a:t>S_(K): Season, boolean is true if it is one of the following</a:t>
            </a:r>
            <a:endParaRPr sz="1600">
              <a:solidFill>
                <a:schemeClr val="dk1"/>
              </a:solidFill>
            </a:endParaRPr>
          </a:p>
          <a:p>
            <a:pPr marL="457200" lvl="0" indent="-317500" algn="l" rtl="0">
              <a:lnSpc>
                <a:spcPct val="115000"/>
              </a:lnSpc>
              <a:spcBef>
                <a:spcPts val="1600"/>
              </a:spcBef>
              <a:spcAft>
                <a:spcPts val="0"/>
              </a:spcAft>
              <a:buClr>
                <a:schemeClr val="dk1"/>
              </a:buClr>
              <a:buSzPts val="1400"/>
              <a:buChar char="●"/>
            </a:pPr>
            <a:r>
              <a:rPr lang="en" sz="1400">
                <a:solidFill>
                  <a:schemeClr val="dk1"/>
                </a:solidFill>
              </a:rPr>
              <a:t>Only one of: S_spring (Spring), S_summer (Summer), S_autumn (Autumn) or S_winter (Winter) is true.</a:t>
            </a:r>
            <a:endParaRPr sz="1400">
              <a:solidFill>
                <a:schemeClr val="dk1"/>
              </a:solidFill>
            </a:endParaRPr>
          </a:p>
          <a:p>
            <a:pPr marL="0" lvl="0" indent="0" algn="l" rtl="0">
              <a:lnSpc>
                <a:spcPct val="115000"/>
              </a:lnSpc>
              <a:spcBef>
                <a:spcPts val="1600"/>
              </a:spcBef>
              <a:spcAft>
                <a:spcPts val="0"/>
              </a:spcAft>
              <a:buNone/>
            </a:pPr>
            <a:r>
              <a:rPr lang="en" sz="1500">
                <a:solidFill>
                  <a:schemeClr val="dk1"/>
                </a:solidFill>
              </a:rPr>
              <a:t>bestseller(K): Bestseller item, boolean is true if it is one of the following</a:t>
            </a:r>
            <a:endParaRPr sz="1500">
              <a:solidFill>
                <a:schemeClr val="dk1"/>
              </a:solidFill>
            </a:endParaRPr>
          </a:p>
          <a:p>
            <a:pPr marL="457200" lvl="0" indent="-317500" algn="l" rtl="0">
              <a:lnSpc>
                <a:spcPct val="115000"/>
              </a:lnSpc>
              <a:spcBef>
                <a:spcPts val="1600"/>
              </a:spcBef>
              <a:spcAft>
                <a:spcPts val="0"/>
              </a:spcAft>
              <a:buClr>
                <a:schemeClr val="dk1"/>
              </a:buClr>
              <a:buSzPts val="1400"/>
              <a:buChar char="●"/>
            </a:pPr>
            <a:r>
              <a:rPr lang="en" sz="1400">
                <a:solidFill>
                  <a:schemeClr val="dk1"/>
                </a:solidFill>
              </a:rPr>
              <a:t>Only one of: bestsellerShirts(Shirts), bestsellerSwimwear (Swimwear), bestsellerPants (Pants), bestsellerJackets (Jackets), bestsellerBoots (Boots/shoes)</a:t>
            </a:r>
            <a:endParaRPr sz="1400">
              <a:solidFill>
                <a:schemeClr val="dk1"/>
              </a:solidFill>
            </a:endParaRPr>
          </a:p>
          <a:p>
            <a:pPr marL="0" lvl="0" indent="0" algn="l" rtl="0">
              <a:lnSpc>
                <a:spcPct val="115000"/>
              </a:lnSpc>
              <a:spcBef>
                <a:spcPts val="1600"/>
              </a:spcBef>
              <a:spcAft>
                <a:spcPts val="0"/>
              </a:spcAft>
              <a:buNone/>
            </a:pPr>
            <a:r>
              <a:rPr lang="en" sz="1400">
                <a:solidFill>
                  <a:schemeClr val="dk1"/>
                </a:solidFill>
              </a:rPr>
              <a:t>IN_(K): Inventory number of a specific item, boolean is true if it is one of the following (per item)</a:t>
            </a:r>
            <a:endParaRPr sz="1400">
              <a:solidFill>
                <a:schemeClr val="dk1"/>
              </a:solidFill>
            </a:endParaRPr>
          </a:p>
          <a:p>
            <a:pPr marL="457200" lvl="0" indent="-317500" algn="l" rtl="0">
              <a:lnSpc>
                <a:spcPct val="115000"/>
              </a:lnSpc>
              <a:spcBef>
                <a:spcPts val="1600"/>
              </a:spcBef>
              <a:spcAft>
                <a:spcPts val="0"/>
              </a:spcAft>
              <a:buClr>
                <a:schemeClr val="dk1"/>
              </a:buClr>
              <a:buSzPts val="1400"/>
              <a:buChar char="●"/>
            </a:pPr>
            <a:r>
              <a:rPr lang="en" sz="1400">
                <a:solidFill>
                  <a:schemeClr val="dk1"/>
                </a:solidFill>
              </a:rPr>
              <a:t>Only one of: IN_shirts45, IN_shirts23, IN_shirts1, IN_shirts0 for shirts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Only one of: IN_swim45, IN_swim23, IN_swim1, IN_swim0 for swimwear</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Same thing happens for pants, jackets and boots</a:t>
            </a:r>
            <a:endParaRPr sz="1400">
              <a:solidFill>
                <a:schemeClr val="dk1"/>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081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31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85" name="Google Shape;85;p18"/>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dk1"/>
                </a:solidFill>
              </a:rPr>
              <a:t>Must have a finite population</a:t>
            </a:r>
            <a:endParaRPr sz="1200" dirty="0">
              <a:solidFill>
                <a:schemeClr val="dk1"/>
              </a:solidFill>
            </a:endParaRPr>
          </a:p>
          <a:p>
            <a:pPr marL="457200" lvl="0" indent="-304800" algn="l" rtl="0">
              <a:spcBef>
                <a:spcPts val="1600"/>
              </a:spcBef>
              <a:spcAft>
                <a:spcPts val="0"/>
              </a:spcAft>
              <a:buClr>
                <a:schemeClr val="dk1"/>
              </a:buClr>
              <a:buSzPts val="1200"/>
              <a:buChar char="●"/>
            </a:pPr>
            <a:r>
              <a:rPr lang="en" sz="1200" dirty="0">
                <a:solidFill>
                  <a:schemeClr val="dk1"/>
                </a:solidFill>
              </a:rPr>
              <a:t>population500 </a:t>
            </a:r>
            <a:r>
              <a:rPr lang="en" sz="1200" dirty="0">
                <a:solidFill>
                  <a:schemeClr val="dk1"/>
                </a:solidFill>
                <a:highlight>
                  <a:schemeClr val="lt1"/>
                </a:highlight>
              </a:rPr>
              <a:t>∧</a:t>
            </a:r>
            <a:r>
              <a:rPr lang="en" sz="1200" dirty="0">
                <a:solidFill>
                  <a:schemeClr val="dk1"/>
                </a:solidFill>
              </a:rPr>
              <a:t> ㄱpopulation100 </a:t>
            </a:r>
            <a:r>
              <a:rPr lang="en" sz="1200" dirty="0">
                <a:solidFill>
                  <a:schemeClr val="dk1"/>
                </a:solidFill>
                <a:highlight>
                  <a:schemeClr val="lt1"/>
                </a:highlight>
              </a:rPr>
              <a:t>∧</a:t>
            </a:r>
            <a:r>
              <a:rPr lang="en" sz="1200" dirty="0">
                <a:solidFill>
                  <a:schemeClr val="dk1"/>
                </a:solidFill>
              </a:rPr>
              <a:t> ㄱpopulation50 </a:t>
            </a:r>
            <a:r>
              <a:rPr lang="en" sz="1200" dirty="0">
                <a:solidFill>
                  <a:schemeClr val="dk1"/>
                </a:solidFill>
                <a:highlight>
                  <a:schemeClr val="lt1"/>
                </a:highlight>
              </a:rPr>
              <a:t>∧</a:t>
            </a:r>
            <a:r>
              <a:rPr lang="en" sz="1200" dirty="0">
                <a:solidFill>
                  <a:schemeClr val="dk1"/>
                </a:solidFill>
              </a:rPr>
              <a:t> ㄱpopulation20 </a:t>
            </a:r>
            <a:r>
              <a:rPr lang="en" sz="1200" dirty="0">
                <a:solidFill>
                  <a:schemeClr val="dk1"/>
                </a:solidFill>
                <a:highlight>
                  <a:schemeClr val="lt1"/>
                </a:highlight>
              </a:rPr>
              <a:t>∧</a:t>
            </a:r>
            <a:r>
              <a:rPr lang="en" sz="1200" dirty="0">
                <a:solidFill>
                  <a:schemeClr val="dk1"/>
                </a:solidFill>
              </a:rPr>
              <a:t> ㄱpopulation0 (population of 500K)</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ㄱpopulation500 </a:t>
            </a:r>
            <a:r>
              <a:rPr lang="en" sz="1200" dirty="0">
                <a:solidFill>
                  <a:schemeClr val="dk1"/>
                </a:solidFill>
                <a:highlight>
                  <a:schemeClr val="lt1"/>
                </a:highlight>
              </a:rPr>
              <a:t>∧</a:t>
            </a:r>
            <a:r>
              <a:rPr lang="en" sz="1200" dirty="0">
                <a:solidFill>
                  <a:schemeClr val="dk1"/>
                </a:solidFill>
              </a:rPr>
              <a:t> population100 </a:t>
            </a:r>
            <a:r>
              <a:rPr lang="en" sz="1200" dirty="0">
                <a:solidFill>
                  <a:schemeClr val="dk1"/>
                </a:solidFill>
                <a:highlight>
                  <a:schemeClr val="lt1"/>
                </a:highlight>
              </a:rPr>
              <a:t>∧</a:t>
            </a:r>
            <a:r>
              <a:rPr lang="en" sz="1200" dirty="0">
                <a:solidFill>
                  <a:schemeClr val="dk1"/>
                </a:solidFill>
              </a:rPr>
              <a:t> ㄱpopulation50 </a:t>
            </a:r>
            <a:r>
              <a:rPr lang="en" sz="1200" dirty="0">
                <a:solidFill>
                  <a:schemeClr val="dk1"/>
                </a:solidFill>
                <a:highlight>
                  <a:schemeClr val="lt1"/>
                </a:highlight>
              </a:rPr>
              <a:t>∧</a:t>
            </a:r>
            <a:r>
              <a:rPr lang="en" sz="1200" dirty="0">
                <a:solidFill>
                  <a:schemeClr val="dk1"/>
                </a:solidFill>
              </a:rPr>
              <a:t> ㄱpopulation20 </a:t>
            </a:r>
            <a:r>
              <a:rPr lang="en" sz="1200" dirty="0">
                <a:solidFill>
                  <a:schemeClr val="dk1"/>
                </a:solidFill>
                <a:highlight>
                  <a:schemeClr val="lt1"/>
                </a:highlight>
              </a:rPr>
              <a:t>∧</a:t>
            </a:r>
            <a:r>
              <a:rPr lang="en" sz="1200" dirty="0">
                <a:solidFill>
                  <a:schemeClr val="dk1"/>
                </a:solidFill>
              </a:rPr>
              <a:t> ㄱpopulation0 (population of 100K)</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ㄱpopulation500  </a:t>
            </a:r>
            <a:r>
              <a:rPr lang="en" sz="1200" dirty="0">
                <a:solidFill>
                  <a:schemeClr val="dk1"/>
                </a:solidFill>
                <a:highlight>
                  <a:schemeClr val="lt1"/>
                </a:highlight>
              </a:rPr>
              <a:t>∧</a:t>
            </a:r>
            <a:r>
              <a:rPr lang="en" sz="1200" dirty="0">
                <a:solidFill>
                  <a:schemeClr val="dk1"/>
                </a:solidFill>
              </a:rPr>
              <a:t> ㄱpopulation100 </a:t>
            </a:r>
            <a:r>
              <a:rPr lang="en" sz="1200" dirty="0">
                <a:solidFill>
                  <a:schemeClr val="dk1"/>
                </a:solidFill>
                <a:highlight>
                  <a:schemeClr val="lt1"/>
                </a:highlight>
              </a:rPr>
              <a:t>∧</a:t>
            </a:r>
            <a:r>
              <a:rPr lang="en" sz="1200" dirty="0">
                <a:solidFill>
                  <a:schemeClr val="dk1"/>
                </a:solidFill>
              </a:rPr>
              <a:t> population50 </a:t>
            </a:r>
            <a:r>
              <a:rPr lang="en" sz="1200" dirty="0">
                <a:solidFill>
                  <a:schemeClr val="dk1"/>
                </a:solidFill>
                <a:highlight>
                  <a:schemeClr val="lt1"/>
                </a:highlight>
              </a:rPr>
              <a:t>∧</a:t>
            </a:r>
            <a:r>
              <a:rPr lang="en" sz="1200" dirty="0">
                <a:solidFill>
                  <a:schemeClr val="dk1"/>
                </a:solidFill>
              </a:rPr>
              <a:t> ㄱpopulation20 </a:t>
            </a:r>
            <a:r>
              <a:rPr lang="en" sz="1200" dirty="0">
                <a:solidFill>
                  <a:schemeClr val="dk1"/>
                </a:solidFill>
                <a:highlight>
                  <a:schemeClr val="lt1"/>
                </a:highlight>
              </a:rPr>
              <a:t>∧</a:t>
            </a:r>
            <a:r>
              <a:rPr lang="en" sz="1200" dirty="0">
                <a:solidFill>
                  <a:schemeClr val="dk1"/>
                </a:solidFill>
              </a:rPr>
              <a:t> ㄱpopulation0 (population of 50K)</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ㄱpopulation500  </a:t>
            </a:r>
            <a:r>
              <a:rPr lang="en" sz="1200" dirty="0">
                <a:solidFill>
                  <a:schemeClr val="dk1"/>
                </a:solidFill>
                <a:highlight>
                  <a:schemeClr val="lt1"/>
                </a:highlight>
              </a:rPr>
              <a:t>∧</a:t>
            </a:r>
            <a:r>
              <a:rPr lang="en" sz="1200" dirty="0">
                <a:solidFill>
                  <a:schemeClr val="dk1"/>
                </a:solidFill>
              </a:rPr>
              <a:t> ㄱpopulation100 </a:t>
            </a:r>
            <a:r>
              <a:rPr lang="en" sz="1200" dirty="0">
                <a:solidFill>
                  <a:schemeClr val="dk1"/>
                </a:solidFill>
                <a:highlight>
                  <a:schemeClr val="lt1"/>
                </a:highlight>
              </a:rPr>
              <a:t>∧</a:t>
            </a:r>
            <a:r>
              <a:rPr lang="en" sz="1200" dirty="0">
                <a:solidFill>
                  <a:schemeClr val="dk1"/>
                </a:solidFill>
              </a:rPr>
              <a:t> ㄱpopulation50 </a:t>
            </a:r>
            <a:r>
              <a:rPr lang="en" sz="1200" dirty="0">
                <a:solidFill>
                  <a:schemeClr val="dk1"/>
                </a:solidFill>
                <a:highlight>
                  <a:schemeClr val="lt1"/>
                </a:highlight>
              </a:rPr>
              <a:t>∧</a:t>
            </a:r>
            <a:r>
              <a:rPr lang="en" sz="1200" dirty="0">
                <a:solidFill>
                  <a:schemeClr val="dk1"/>
                </a:solidFill>
              </a:rPr>
              <a:t> population20 </a:t>
            </a:r>
            <a:r>
              <a:rPr lang="en" sz="1200" dirty="0">
                <a:solidFill>
                  <a:schemeClr val="dk1"/>
                </a:solidFill>
                <a:highlight>
                  <a:schemeClr val="lt1"/>
                </a:highlight>
              </a:rPr>
              <a:t>∧</a:t>
            </a:r>
            <a:r>
              <a:rPr lang="en" sz="1200" dirty="0">
                <a:solidFill>
                  <a:schemeClr val="dk1"/>
                </a:solidFill>
              </a:rPr>
              <a:t> ㄱpopulation0 (population of 20K)</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ㄱpopulation500  </a:t>
            </a:r>
            <a:r>
              <a:rPr lang="en" sz="1200" dirty="0">
                <a:solidFill>
                  <a:schemeClr val="dk1"/>
                </a:solidFill>
                <a:highlight>
                  <a:schemeClr val="lt1"/>
                </a:highlight>
              </a:rPr>
              <a:t>∧</a:t>
            </a:r>
            <a:r>
              <a:rPr lang="en" sz="1200" dirty="0">
                <a:solidFill>
                  <a:schemeClr val="dk1"/>
                </a:solidFill>
              </a:rPr>
              <a:t> ㄱpopulation100 </a:t>
            </a:r>
            <a:r>
              <a:rPr lang="en" sz="1200" dirty="0">
                <a:solidFill>
                  <a:schemeClr val="dk1"/>
                </a:solidFill>
                <a:highlight>
                  <a:schemeClr val="lt1"/>
                </a:highlight>
              </a:rPr>
              <a:t>∧</a:t>
            </a:r>
            <a:r>
              <a:rPr lang="en" sz="1200" dirty="0">
                <a:solidFill>
                  <a:schemeClr val="dk1"/>
                </a:solidFill>
              </a:rPr>
              <a:t> ㄱpopulation50 </a:t>
            </a:r>
            <a:r>
              <a:rPr lang="en" sz="1200" dirty="0">
                <a:solidFill>
                  <a:schemeClr val="dk1"/>
                </a:solidFill>
                <a:highlight>
                  <a:schemeClr val="lt1"/>
                </a:highlight>
              </a:rPr>
              <a:t>∧</a:t>
            </a:r>
            <a:r>
              <a:rPr lang="en" sz="1200" dirty="0">
                <a:solidFill>
                  <a:schemeClr val="dk1"/>
                </a:solidFill>
              </a:rPr>
              <a:t> ㄱpopulation20 </a:t>
            </a:r>
            <a:r>
              <a:rPr lang="en" sz="1200" dirty="0">
                <a:solidFill>
                  <a:schemeClr val="dk1"/>
                </a:solidFill>
                <a:highlight>
                  <a:schemeClr val="lt1"/>
                </a:highlight>
              </a:rPr>
              <a:t>∧</a:t>
            </a:r>
            <a:r>
              <a:rPr lang="en" sz="1200" dirty="0">
                <a:solidFill>
                  <a:schemeClr val="dk1"/>
                </a:solidFill>
              </a:rPr>
              <a:t> population0 (population of 0K)</a:t>
            </a:r>
            <a:endParaRPr sz="1200" dirty="0">
              <a:solidFill>
                <a:schemeClr val="dk1"/>
              </a:solidFill>
            </a:endParaRPr>
          </a:p>
          <a:p>
            <a:pPr marL="0" lvl="0" indent="0" algn="l" rtl="0">
              <a:lnSpc>
                <a:spcPct val="115000"/>
              </a:lnSpc>
              <a:spcBef>
                <a:spcPts val="1600"/>
              </a:spcBef>
              <a:spcAft>
                <a:spcPts val="0"/>
              </a:spcAft>
              <a:buNone/>
            </a:pPr>
            <a:r>
              <a:rPr lang="en" sz="1200" dirty="0">
                <a:solidFill>
                  <a:schemeClr val="dk1"/>
                </a:solidFill>
              </a:rPr>
              <a:t>Must be in one region</a:t>
            </a:r>
            <a:endParaRPr sz="1200" dirty="0">
              <a:solidFill>
                <a:schemeClr val="dk1"/>
              </a:solidFill>
            </a:endParaRPr>
          </a:p>
          <a:p>
            <a:pPr marL="457200" lvl="0" indent="-304800" algn="l" rtl="0">
              <a:spcBef>
                <a:spcPts val="1600"/>
              </a:spcBef>
              <a:spcAft>
                <a:spcPts val="0"/>
              </a:spcAft>
              <a:buClr>
                <a:schemeClr val="dk1"/>
              </a:buClr>
              <a:buSzPts val="1200"/>
              <a:buChar char="●"/>
            </a:pPr>
            <a:r>
              <a:rPr lang="en" sz="1200" dirty="0">
                <a:solidFill>
                  <a:schemeClr val="dk1"/>
                </a:solidFill>
              </a:rPr>
              <a:t>regionAtlantic</a:t>
            </a:r>
            <a:r>
              <a:rPr lang="en" sz="1200" dirty="0">
                <a:solidFill>
                  <a:schemeClr val="dk1"/>
                </a:solidFill>
                <a:highlight>
                  <a:schemeClr val="lt1"/>
                </a:highlight>
              </a:rPr>
              <a:t>∧</a:t>
            </a:r>
            <a:r>
              <a:rPr lang="en" sz="1200" dirty="0">
                <a:solidFill>
                  <a:schemeClr val="dk1"/>
                </a:solidFill>
              </a:rPr>
              <a:t> ㄱregionPrairies</a:t>
            </a:r>
            <a:r>
              <a:rPr lang="en" sz="1200" dirty="0">
                <a:solidFill>
                  <a:schemeClr val="dk1"/>
                </a:solidFill>
                <a:highlight>
                  <a:schemeClr val="lt1"/>
                </a:highlight>
              </a:rPr>
              <a:t>∧</a:t>
            </a:r>
            <a:r>
              <a:rPr lang="en" sz="1200" dirty="0">
                <a:solidFill>
                  <a:schemeClr val="dk1"/>
                </a:solidFill>
              </a:rPr>
              <a:t> ㄱregionPacific</a:t>
            </a:r>
            <a:r>
              <a:rPr lang="en" sz="1200" dirty="0">
                <a:solidFill>
                  <a:schemeClr val="dk1"/>
                </a:solidFill>
                <a:highlight>
                  <a:schemeClr val="lt1"/>
                </a:highlight>
              </a:rPr>
              <a:t>∧</a:t>
            </a:r>
            <a:r>
              <a:rPr lang="en" sz="1200" dirty="0">
                <a:solidFill>
                  <a:schemeClr val="dk1"/>
                </a:solidFill>
              </a:rPr>
              <a:t> ㄱregionCentral</a:t>
            </a:r>
            <a:r>
              <a:rPr lang="en" sz="1200" dirty="0">
                <a:solidFill>
                  <a:schemeClr val="dk1"/>
                </a:solidFill>
                <a:highlight>
                  <a:schemeClr val="lt1"/>
                </a:highlight>
              </a:rPr>
              <a:t>∧</a:t>
            </a:r>
            <a:r>
              <a:rPr lang="en" sz="1200" dirty="0">
                <a:solidFill>
                  <a:schemeClr val="dk1"/>
                </a:solidFill>
              </a:rPr>
              <a:t> ㄱregionTerritory(Region is RA)</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ㄱregionAtlantic</a:t>
            </a:r>
            <a:r>
              <a:rPr lang="en" sz="1200" dirty="0">
                <a:solidFill>
                  <a:schemeClr val="dk1"/>
                </a:solidFill>
                <a:highlight>
                  <a:schemeClr val="lt1"/>
                </a:highlight>
              </a:rPr>
              <a:t>∧</a:t>
            </a:r>
            <a:r>
              <a:rPr lang="en" sz="1200" dirty="0">
                <a:solidFill>
                  <a:schemeClr val="dk1"/>
                </a:solidFill>
              </a:rPr>
              <a:t> regionPrairies</a:t>
            </a:r>
            <a:r>
              <a:rPr lang="en" sz="1200" dirty="0">
                <a:solidFill>
                  <a:schemeClr val="dk1"/>
                </a:solidFill>
                <a:highlight>
                  <a:schemeClr val="lt1"/>
                </a:highlight>
              </a:rPr>
              <a:t>∧</a:t>
            </a:r>
            <a:r>
              <a:rPr lang="en" sz="1200" dirty="0">
                <a:solidFill>
                  <a:schemeClr val="dk1"/>
                </a:solidFill>
              </a:rPr>
              <a:t> ㄱregionPacific</a:t>
            </a:r>
            <a:r>
              <a:rPr lang="en" sz="1200" dirty="0">
                <a:solidFill>
                  <a:schemeClr val="dk1"/>
                </a:solidFill>
                <a:highlight>
                  <a:schemeClr val="lt1"/>
                </a:highlight>
              </a:rPr>
              <a:t>∧</a:t>
            </a:r>
            <a:r>
              <a:rPr lang="en" sz="1200" dirty="0">
                <a:solidFill>
                  <a:schemeClr val="dk1"/>
                </a:solidFill>
              </a:rPr>
              <a:t> ㄱregionCentral</a:t>
            </a:r>
            <a:r>
              <a:rPr lang="en" sz="1200" dirty="0">
                <a:solidFill>
                  <a:schemeClr val="dk1"/>
                </a:solidFill>
                <a:highlight>
                  <a:schemeClr val="lt1"/>
                </a:highlight>
              </a:rPr>
              <a:t>∧</a:t>
            </a:r>
            <a:r>
              <a:rPr lang="en" sz="1200" dirty="0">
                <a:solidFill>
                  <a:schemeClr val="dk1"/>
                </a:solidFill>
              </a:rPr>
              <a:t> ㄱregionTerritory(Region is RP)</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ㄱregionAtlantic</a:t>
            </a:r>
            <a:r>
              <a:rPr lang="en" sz="1200" dirty="0">
                <a:solidFill>
                  <a:schemeClr val="dk1"/>
                </a:solidFill>
                <a:highlight>
                  <a:schemeClr val="lt1"/>
                </a:highlight>
              </a:rPr>
              <a:t>∧</a:t>
            </a:r>
            <a:r>
              <a:rPr lang="en" sz="1200" dirty="0">
                <a:solidFill>
                  <a:schemeClr val="dk1"/>
                </a:solidFill>
              </a:rPr>
              <a:t> ㄱregionPrairies</a:t>
            </a:r>
            <a:r>
              <a:rPr lang="en" sz="1200" dirty="0">
                <a:solidFill>
                  <a:schemeClr val="dk1"/>
                </a:solidFill>
                <a:highlight>
                  <a:schemeClr val="lt1"/>
                </a:highlight>
              </a:rPr>
              <a:t>∧</a:t>
            </a:r>
            <a:r>
              <a:rPr lang="en" sz="1200" dirty="0">
                <a:solidFill>
                  <a:schemeClr val="dk1"/>
                </a:solidFill>
              </a:rPr>
              <a:t> regionPacific</a:t>
            </a:r>
            <a:r>
              <a:rPr lang="en" sz="1200" dirty="0">
                <a:solidFill>
                  <a:schemeClr val="dk1"/>
                </a:solidFill>
                <a:highlight>
                  <a:schemeClr val="lt1"/>
                </a:highlight>
              </a:rPr>
              <a:t>∧</a:t>
            </a:r>
            <a:r>
              <a:rPr lang="en" sz="1200" dirty="0">
                <a:solidFill>
                  <a:schemeClr val="dk1"/>
                </a:solidFill>
              </a:rPr>
              <a:t> ㄱregionCentral</a:t>
            </a:r>
            <a:r>
              <a:rPr lang="en" sz="1200" dirty="0">
                <a:solidFill>
                  <a:schemeClr val="dk1"/>
                </a:solidFill>
                <a:highlight>
                  <a:schemeClr val="lt1"/>
                </a:highlight>
              </a:rPr>
              <a:t>∧</a:t>
            </a:r>
            <a:r>
              <a:rPr lang="en" sz="1200" dirty="0">
                <a:solidFill>
                  <a:schemeClr val="dk1"/>
                </a:solidFill>
              </a:rPr>
              <a:t> ㄱregionTerritory(Region is RW)</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ㄱregionAtlantic</a:t>
            </a:r>
            <a:r>
              <a:rPr lang="en" sz="1200" dirty="0">
                <a:solidFill>
                  <a:schemeClr val="dk1"/>
                </a:solidFill>
                <a:highlight>
                  <a:schemeClr val="lt1"/>
                </a:highlight>
              </a:rPr>
              <a:t>∧</a:t>
            </a:r>
            <a:r>
              <a:rPr lang="en" sz="1200" dirty="0">
                <a:solidFill>
                  <a:schemeClr val="dk1"/>
                </a:solidFill>
              </a:rPr>
              <a:t> ㄱregionPrairies</a:t>
            </a:r>
            <a:r>
              <a:rPr lang="en" sz="1200" dirty="0">
                <a:solidFill>
                  <a:schemeClr val="dk1"/>
                </a:solidFill>
                <a:highlight>
                  <a:schemeClr val="lt1"/>
                </a:highlight>
              </a:rPr>
              <a:t>∧</a:t>
            </a:r>
            <a:r>
              <a:rPr lang="en" sz="1200" dirty="0">
                <a:solidFill>
                  <a:schemeClr val="dk1"/>
                </a:solidFill>
              </a:rPr>
              <a:t> ㄱregionPacific</a:t>
            </a:r>
            <a:r>
              <a:rPr lang="en" sz="1200" dirty="0">
                <a:solidFill>
                  <a:schemeClr val="dk1"/>
                </a:solidFill>
                <a:highlight>
                  <a:schemeClr val="lt1"/>
                </a:highlight>
              </a:rPr>
              <a:t>∧</a:t>
            </a:r>
            <a:r>
              <a:rPr lang="en" sz="1200" dirty="0">
                <a:solidFill>
                  <a:schemeClr val="dk1"/>
                </a:solidFill>
              </a:rPr>
              <a:t> regionCentral</a:t>
            </a:r>
            <a:r>
              <a:rPr lang="en" sz="1200" dirty="0">
                <a:solidFill>
                  <a:schemeClr val="dk1"/>
                </a:solidFill>
                <a:highlight>
                  <a:schemeClr val="lt1"/>
                </a:highlight>
              </a:rPr>
              <a:t>∧</a:t>
            </a:r>
            <a:r>
              <a:rPr lang="en" sz="1200" dirty="0">
                <a:solidFill>
                  <a:schemeClr val="dk1"/>
                </a:solidFill>
              </a:rPr>
              <a:t> ㄱregionTerritory(Region is RC)</a:t>
            </a:r>
            <a:endParaRPr sz="1200" dirty="0">
              <a:solidFill>
                <a:schemeClr val="dk1"/>
              </a:solidFill>
            </a:endParaRPr>
          </a:p>
          <a:p>
            <a:pPr marL="457200" lvl="0" indent="-304800" algn="l" rtl="0">
              <a:spcBef>
                <a:spcPts val="0"/>
              </a:spcBef>
              <a:spcAft>
                <a:spcPts val="0"/>
              </a:spcAft>
              <a:buClr>
                <a:schemeClr val="dk1"/>
              </a:buClr>
              <a:buSzPts val="1200"/>
              <a:buChar char="●"/>
            </a:pPr>
            <a:r>
              <a:rPr lang="en" sz="1200" dirty="0">
                <a:solidFill>
                  <a:schemeClr val="dk1"/>
                </a:solidFill>
              </a:rPr>
              <a:t>ㄱregionAtlantic</a:t>
            </a:r>
            <a:r>
              <a:rPr lang="en" sz="1200" dirty="0">
                <a:solidFill>
                  <a:schemeClr val="dk1"/>
                </a:solidFill>
                <a:highlight>
                  <a:schemeClr val="lt1"/>
                </a:highlight>
              </a:rPr>
              <a:t>∧</a:t>
            </a:r>
            <a:r>
              <a:rPr lang="en" sz="1200" dirty="0">
                <a:solidFill>
                  <a:schemeClr val="dk1"/>
                </a:solidFill>
              </a:rPr>
              <a:t> ㄱregionPrairies</a:t>
            </a:r>
            <a:r>
              <a:rPr lang="en" sz="1200" dirty="0">
                <a:solidFill>
                  <a:schemeClr val="dk1"/>
                </a:solidFill>
                <a:highlight>
                  <a:schemeClr val="lt1"/>
                </a:highlight>
              </a:rPr>
              <a:t>∧</a:t>
            </a:r>
            <a:r>
              <a:rPr lang="en" sz="1200" dirty="0">
                <a:solidFill>
                  <a:schemeClr val="dk1"/>
                </a:solidFill>
              </a:rPr>
              <a:t> ㄱregionPacific</a:t>
            </a:r>
            <a:r>
              <a:rPr lang="en" sz="1200" dirty="0">
                <a:solidFill>
                  <a:schemeClr val="dk1"/>
                </a:solidFill>
                <a:highlight>
                  <a:schemeClr val="lt1"/>
                </a:highlight>
              </a:rPr>
              <a:t>∧</a:t>
            </a:r>
            <a:r>
              <a:rPr lang="en" sz="1200" dirty="0">
                <a:solidFill>
                  <a:schemeClr val="dk1"/>
                </a:solidFill>
              </a:rPr>
              <a:t> ㄱregionCentral</a:t>
            </a:r>
            <a:r>
              <a:rPr lang="en" sz="1200" dirty="0">
                <a:solidFill>
                  <a:schemeClr val="dk1"/>
                </a:solidFill>
                <a:highlight>
                  <a:schemeClr val="lt1"/>
                </a:highlight>
              </a:rPr>
              <a:t>∧</a:t>
            </a:r>
            <a:r>
              <a:rPr lang="en" sz="1200" dirty="0">
                <a:solidFill>
                  <a:schemeClr val="dk1"/>
                </a:solidFill>
              </a:rPr>
              <a:t> regionTerritory(Region is RT)</a:t>
            </a:r>
            <a:endParaRPr sz="1200" dirty="0">
              <a:solidFill>
                <a:schemeClr val="dk1"/>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5504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2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91" name="Google Shape;91;p19"/>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dk1"/>
                </a:solidFill>
              </a:rPr>
              <a:t>Can only be one season</a:t>
            </a:r>
            <a:endParaRPr sz="1600">
              <a:solidFill>
                <a:schemeClr val="dk1"/>
              </a:solidFill>
            </a:endParaRPr>
          </a:p>
          <a:p>
            <a:pPr marL="457200" lvl="0" indent="-317500" algn="l" rtl="0">
              <a:spcBef>
                <a:spcPts val="1600"/>
              </a:spcBef>
              <a:spcAft>
                <a:spcPts val="0"/>
              </a:spcAft>
              <a:buClr>
                <a:schemeClr val="dk1"/>
              </a:buClr>
              <a:buSzPts val="1400"/>
              <a:buChar char="●"/>
            </a:pPr>
            <a:r>
              <a:rPr lang="en" sz="1400">
                <a:solidFill>
                  <a:schemeClr val="dk1"/>
                </a:solidFill>
              </a:rPr>
              <a:t>S_spring </a:t>
            </a:r>
            <a:r>
              <a:rPr lang="en" sz="1500">
                <a:solidFill>
                  <a:schemeClr val="dk1"/>
                </a:solidFill>
                <a:highlight>
                  <a:schemeClr val="lt1"/>
                </a:highlight>
              </a:rPr>
              <a:t>∧</a:t>
            </a:r>
            <a:r>
              <a:rPr lang="en" sz="1400">
                <a:solidFill>
                  <a:schemeClr val="dk1"/>
                </a:solidFill>
              </a:rPr>
              <a:t> ㄱSSum </a:t>
            </a:r>
            <a:r>
              <a:rPr lang="en" sz="1500">
                <a:solidFill>
                  <a:schemeClr val="dk1"/>
                </a:solidFill>
                <a:highlight>
                  <a:schemeClr val="lt1"/>
                </a:highlight>
              </a:rPr>
              <a:t>∧</a:t>
            </a:r>
            <a:r>
              <a:rPr lang="en" sz="1400">
                <a:solidFill>
                  <a:schemeClr val="dk1"/>
                </a:solidFill>
                <a:highlight>
                  <a:srgbClr val="FFFFFF"/>
                </a:highlight>
              </a:rPr>
              <a:t> </a:t>
            </a:r>
            <a:r>
              <a:rPr lang="en" sz="1400">
                <a:solidFill>
                  <a:schemeClr val="dk1"/>
                </a:solidFill>
              </a:rPr>
              <a:t>ㄱSFall </a:t>
            </a:r>
            <a:r>
              <a:rPr lang="en" sz="1500">
                <a:solidFill>
                  <a:schemeClr val="dk1"/>
                </a:solidFill>
                <a:highlight>
                  <a:schemeClr val="lt1"/>
                </a:highlight>
              </a:rPr>
              <a:t>∧</a:t>
            </a:r>
            <a:r>
              <a:rPr lang="en" sz="1400">
                <a:solidFill>
                  <a:schemeClr val="dk1"/>
                </a:solidFill>
              </a:rPr>
              <a:t> ㄱSWint (Season is spring)</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ㄱS_spring </a:t>
            </a:r>
            <a:r>
              <a:rPr lang="en" sz="1500">
                <a:solidFill>
                  <a:schemeClr val="dk1"/>
                </a:solidFill>
                <a:highlight>
                  <a:schemeClr val="lt1"/>
                </a:highlight>
              </a:rPr>
              <a:t>∧</a:t>
            </a:r>
            <a:r>
              <a:rPr lang="en" sz="1400">
                <a:solidFill>
                  <a:schemeClr val="dk1"/>
                </a:solidFill>
              </a:rPr>
              <a:t>S_summer </a:t>
            </a:r>
            <a:r>
              <a:rPr lang="en" sz="1500">
                <a:solidFill>
                  <a:schemeClr val="dk1"/>
                </a:solidFill>
                <a:highlight>
                  <a:schemeClr val="lt1"/>
                </a:highlight>
              </a:rPr>
              <a:t>∧</a:t>
            </a:r>
            <a:r>
              <a:rPr lang="en" sz="1400">
                <a:solidFill>
                  <a:schemeClr val="dk1"/>
                </a:solidFill>
                <a:highlight>
                  <a:schemeClr val="lt1"/>
                </a:highlight>
              </a:rPr>
              <a:t> </a:t>
            </a:r>
            <a:r>
              <a:rPr lang="en" sz="1400">
                <a:solidFill>
                  <a:schemeClr val="dk1"/>
                </a:solidFill>
              </a:rPr>
              <a:t>ㄱSFall </a:t>
            </a:r>
            <a:r>
              <a:rPr lang="en" sz="1500">
                <a:solidFill>
                  <a:schemeClr val="dk1"/>
                </a:solidFill>
                <a:highlight>
                  <a:schemeClr val="lt1"/>
                </a:highlight>
              </a:rPr>
              <a:t>∧</a:t>
            </a:r>
            <a:r>
              <a:rPr lang="en" sz="1400">
                <a:solidFill>
                  <a:schemeClr val="dk1"/>
                </a:solidFill>
              </a:rPr>
              <a:t> ㄱSWint (Season is summer)</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ㄱS_spring </a:t>
            </a:r>
            <a:r>
              <a:rPr lang="en" sz="1500">
                <a:solidFill>
                  <a:schemeClr val="dk1"/>
                </a:solidFill>
                <a:highlight>
                  <a:schemeClr val="lt1"/>
                </a:highlight>
              </a:rPr>
              <a:t>∧</a:t>
            </a:r>
            <a:r>
              <a:rPr lang="en" sz="1400">
                <a:solidFill>
                  <a:schemeClr val="dk1"/>
                </a:solidFill>
              </a:rPr>
              <a:t> ㄱSSum </a:t>
            </a:r>
            <a:r>
              <a:rPr lang="en" sz="1500">
                <a:solidFill>
                  <a:schemeClr val="dk1"/>
                </a:solidFill>
                <a:highlight>
                  <a:schemeClr val="lt1"/>
                </a:highlight>
              </a:rPr>
              <a:t>∧</a:t>
            </a:r>
            <a:r>
              <a:rPr lang="en" sz="1400">
                <a:solidFill>
                  <a:schemeClr val="dk1"/>
                </a:solidFill>
                <a:highlight>
                  <a:schemeClr val="lt1"/>
                </a:highlight>
              </a:rPr>
              <a:t>S_autumn</a:t>
            </a:r>
            <a:r>
              <a:rPr lang="en" sz="1400">
                <a:solidFill>
                  <a:schemeClr val="dk1"/>
                </a:solidFill>
              </a:rPr>
              <a:t> </a:t>
            </a:r>
            <a:r>
              <a:rPr lang="en" sz="1500">
                <a:solidFill>
                  <a:schemeClr val="dk1"/>
                </a:solidFill>
                <a:highlight>
                  <a:schemeClr val="lt1"/>
                </a:highlight>
              </a:rPr>
              <a:t>∧</a:t>
            </a:r>
            <a:r>
              <a:rPr lang="en" sz="1400">
                <a:solidFill>
                  <a:schemeClr val="dk1"/>
                </a:solidFill>
              </a:rPr>
              <a:t> ㄱSWint (Season is fall)</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ㄱS_spring </a:t>
            </a:r>
            <a:r>
              <a:rPr lang="en" sz="1500">
                <a:solidFill>
                  <a:schemeClr val="dk1"/>
                </a:solidFill>
                <a:highlight>
                  <a:schemeClr val="lt1"/>
                </a:highlight>
              </a:rPr>
              <a:t>∧</a:t>
            </a:r>
            <a:r>
              <a:rPr lang="en" sz="1400">
                <a:solidFill>
                  <a:schemeClr val="dk1"/>
                </a:solidFill>
              </a:rPr>
              <a:t> ㄱSSum </a:t>
            </a:r>
            <a:r>
              <a:rPr lang="en" sz="1500">
                <a:solidFill>
                  <a:schemeClr val="dk1"/>
                </a:solidFill>
                <a:highlight>
                  <a:schemeClr val="lt1"/>
                </a:highlight>
              </a:rPr>
              <a:t>∧</a:t>
            </a:r>
            <a:r>
              <a:rPr lang="en" sz="1400">
                <a:solidFill>
                  <a:schemeClr val="dk1"/>
                </a:solidFill>
                <a:highlight>
                  <a:schemeClr val="lt1"/>
                </a:highlight>
              </a:rPr>
              <a:t> </a:t>
            </a:r>
            <a:r>
              <a:rPr lang="en" sz="1400">
                <a:solidFill>
                  <a:schemeClr val="dk1"/>
                </a:solidFill>
              </a:rPr>
              <a:t>ㄱSFall </a:t>
            </a:r>
            <a:r>
              <a:rPr lang="en" sz="1500">
                <a:solidFill>
                  <a:schemeClr val="dk1"/>
                </a:solidFill>
                <a:highlight>
                  <a:schemeClr val="lt1"/>
                </a:highlight>
              </a:rPr>
              <a:t>∧</a:t>
            </a:r>
            <a:r>
              <a:rPr lang="en" sz="1400">
                <a:solidFill>
                  <a:schemeClr val="dk1"/>
                </a:solidFill>
              </a:rPr>
              <a:t>S_winter (Season is winter)</a:t>
            </a:r>
            <a:endParaRPr sz="1400">
              <a:solidFill>
                <a:schemeClr val="dk1"/>
              </a:solidFill>
            </a:endParaRPr>
          </a:p>
          <a:p>
            <a:pPr marL="0" lvl="0" indent="0" algn="l" rtl="0">
              <a:spcBef>
                <a:spcPts val="1600"/>
              </a:spcBef>
              <a:spcAft>
                <a:spcPts val="0"/>
              </a:spcAft>
              <a:buNone/>
            </a:pPr>
            <a:r>
              <a:rPr lang="en" sz="1600">
                <a:solidFill>
                  <a:schemeClr val="dk1"/>
                </a:solidFill>
              </a:rPr>
              <a:t>Must send a valid sized shipments of each item to specific stores</a:t>
            </a:r>
            <a:endParaRPr sz="1600">
              <a:solidFill>
                <a:schemeClr val="dk1"/>
              </a:solidFill>
            </a:endParaRPr>
          </a:p>
          <a:p>
            <a:pPr marL="457200" lvl="0" indent="-317500" algn="l" rtl="0">
              <a:spcBef>
                <a:spcPts val="1600"/>
              </a:spcBef>
              <a:spcAft>
                <a:spcPts val="0"/>
              </a:spcAft>
              <a:buClr>
                <a:schemeClr val="dk1"/>
              </a:buClr>
              <a:buSzPts val="1400"/>
              <a:buChar char="●"/>
            </a:pPr>
            <a:r>
              <a:rPr lang="en" sz="1400">
                <a:solidFill>
                  <a:schemeClr val="dk1"/>
                </a:solidFill>
              </a:rPr>
              <a:t>IS, ISW, IP, IJ and IB can all only be one size: N, S, M or L</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For store i, only one of shirtsN, shirtsS, shirtsM or shirtsL must be true. Same goes for all of the other items. </a:t>
            </a:r>
            <a:endParaRPr sz="1400">
              <a:solidFill>
                <a:schemeClr val="dk1"/>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4176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97" name="Google Shape;97;p20"/>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solidFill>
                  <a:schemeClr val="dk1"/>
                </a:solidFill>
              </a:rPr>
              <a:t>Every store has a bestseller item that influences the shipment</a:t>
            </a:r>
            <a:endParaRPr sz="1300">
              <a:solidFill>
                <a:schemeClr val="dk1"/>
              </a:solidFill>
            </a:endParaRPr>
          </a:p>
          <a:p>
            <a:pPr marL="457200" lvl="0" indent="-311150" algn="l" rtl="0">
              <a:spcBef>
                <a:spcPts val="1600"/>
              </a:spcBef>
              <a:spcAft>
                <a:spcPts val="0"/>
              </a:spcAft>
              <a:buClr>
                <a:schemeClr val="dk1"/>
              </a:buClr>
              <a:buSzPts val="1300"/>
              <a:buChar char="●"/>
            </a:pPr>
            <a:r>
              <a:rPr lang="en" sz="1300">
                <a:solidFill>
                  <a:schemeClr val="dk1"/>
                </a:solidFill>
              </a:rPr>
              <a:t>Exclusive or for bestsellerShirts, bestsellerSwimwear, bestsellerPants, bestsellerJackets, bestsellerBoots</a:t>
            </a:r>
            <a:endParaRPr sz="1300">
              <a:solidFill>
                <a:schemeClr val="dk1"/>
              </a:solidFill>
            </a:endParaRPr>
          </a:p>
          <a:p>
            <a:pPr marL="0" lvl="0" indent="0" algn="l" rtl="0">
              <a:lnSpc>
                <a:spcPct val="115000"/>
              </a:lnSpc>
              <a:spcBef>
                <a:spcPts val="1600"/>
              </a:spcBef>
              <a:spcAft>
                <a:spcPts val="0"/>
              </a:spcAft>
              <a:buNone/>
            </a:pPr>
            <a:r>
              <a:rPr lang="en" sz="1300">
                <a:solidFill>
                  <a:schemeClr val="dk1"/>
                </a:solidFill>
              </a:rPr>
              <a:t>Atlantic Region gets an appropriate shipment*</a:t>
            </a:r>
            <a:endParaRPr sz="1300">
              <a:solidFill>
                <a:schemeClr val="dk1"/>
              </a:solidFill>
            </a:endParaRPr>
          </a:p>
          <a:p>
            <a:pPr marL="457200" lvl="0" indent="-311150" algn="l" rtl="0">
              <a:lnSpc>
                <a:spcPct val="115000"/>
              </a:lnSpc>
              <a:spcBef>
                <a:spcPts val="1600"/>
              </a:spcBef>
              <a:spcAft>
                <a:spcPts val="0"/>
              </a:spcAft>
              <a:buClr>
                <a:schemeClr val="dk1"/>
              </a:buClr>
              <a:buSzPts val="1300"/>
              <a:buChar char="●"/>
            </a:pPr>
            <a:r>
              <a:rPr lang="en" sz="1300">
                <a:solidFill>
                  <a:schemeClr val="dk1"/>
                </a:solidFill>
              </a:rPr>
              <a:t>Spring: (regionAtlantic </a:t>
            </a:r>
            <a:r>
              <a:rPr lang="en" sz="1300">
                <a:solidFill>
                  <a:schemeClr val="dk1"/>
                </a:solidFill>
                <a:highlight>
                  <a:schemeClr val="lt1"/>
                </a:highlight>
              </a:rPr>
              <a:t>∧ </a:t>
            </a:r>
            <a:r>
              <a:rPr lang="en" sz="1300">
                <a:solidFill>
                  <a:schemeClr val="dk1"/>
                </a:solidFill>
              </a:rPr>
              <a:t>S_spring</a:t>
            </a:r>
            <a:r>
              <a:rPr lang="en" sz="1300">
                <a:solidFill>
                  <a:schemeClr val="dk1"/>
                </a:solidFill>
                <a:highlight>
                  <a:schemeClr val="lt1"/>
                </a:highlight>
              </a:rPr>
              <a:t>) → ((</a:t>
            </a:r>
            <a:r>
              <a:rPr lang="en" sz="1300">
                <a:solidFill>
                  <a:schemeClr val="dk1"/>
                </a:solidFill>
              </a:rPr>
              <a:t>shirtsL</a:t>
            </a:r>
            <a:r>
              <a:rPr lang="en" sz="1300">
                <a:solidFill>
                  <a:schemeClr val="dk1"/>
                </a:solidFill>
                <a:highlight>
                  <a:schemeClr val="lt1"/>
                </a:highlight>
              </a:rPr>
              <a:t>) ∧ (swimL) ∧ (pantsL) ∧ (jacketsL) ∧ (bootsL))</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Summer: (regionAtlantic </a:t>
            </a:r>
            <a:r>
              <a:rPr lang="en" sz="1300">
                <a:solidFill>
                  <a:schemeClr val="dk1"/>
                </a:solidFill>
                <a:highlight>
                  <a:schemeClr val="lt1"/>
                </a:highlight>
              </a:rPr>
              <a:t>∧ S_summer) → ((</a:t>
            </a:r>
            <a:r>
              <a:rPr lang="en" sz="1300">
                <a:solidFill>
                  <a:schemeClr val="dk1"/>
                </a:solidFill>
              </a:rPr>
              <a:t>shirtsL</a:t>
            </a:r>
            <a:r>
              <a:rPr lang="en" sz="1300">
                <a:solidFill>
                  <a:schemeClr val="dk1"/>
                </a:solidFill>
                <a:highlight>
                  <a:schemeClr val="lt1"/>
                </a:highlight>
              </a:rPr>
              <a:t>) ∧ (swimL) ∧ (pantsM) ∧ (jacketsS) ∧ (bootsM))</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Autumn: (regionAtlantic </a:t>
            </a:r>
            <a:r>
              <a:rPr lang="en" sz="1300">
                <a:solidFill>
                  <a:schemeClr val="dk1"/>
                </a:solidFill>
                <a:highlight>
                  <a:schemeClr val="lt1"/>
                </a:highlight>
              </a:rPr>
              <a:t>∧ S_autumn) → ((</a:t>
            </a:r>
            <a:r>
              <a:rPr lang="en" sz="1300">
                <a:solidFill>
                  <a:schemeClr val="dk1"/>
                </a:solidFill>
              </a:rPr>
              <a:t>shirtsL</a:t>
            </a:r>
            <a:r>
              <a:rPr lang="en" sz="1300">
                <a:solidFill>
                  <a:schemeClr val="dk1"/>
                </a:solidFill>
                <a:highlight>
                  <a:schemeClr val="lt1"/>
                </a:highlight>
              </a:rPr>
              <a:t>) ∧ (swimM) ∧ (pantsL) ∧ (jacketsL) ∧ (bootsL))</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Winter: (regionAtlantic </a:t>
            </a:r>
            <a:r>
              <a:rPr lang="en" sz="1300">
                <a:solidFill>
                  <a:schemeClr val="dk1"/>
                </a:solidFill>
                <a:highlight>
                  <a:schemeClr val="lt1"/>
                </a:highlight>
              </a:rPr>
              <a:t>∧ S_winter) → ((</a:t>
            </a:r>
            <a:r>
              <a:rPr lang="en" sz="1300">
                <a:solidFill>
                  <a:schemeClr val="dk1"/>
                </a:solidFill>
              </a:rPr>
              <a:t>shirtsL</a:t>
            </a:r>
            <a:r>
              <a:rPr lang="en" sz="1300">
                <a:solidFill>
                  <a:schemeClr val="dk1"/>
                </a:solidFill>
                <a:highlight>
                  <a:schemeClr val="lt1"/>
                </a:highlight>
              </a:rPr>
              <a:t>) ∧ (swimS) ∧ (pantsL) ∧ (jacketsL) ∧ (bootsL))</a:t>
            </a:r>
            <a:endParaRPr sz="1300">
              <a:solidFill>
                <a:schemeClr val="dk1"/>
              </a:solidFill>
              <a:highlight>
                <a:schemeClr val="lt1"/>
              </a:highlight>
            </a:endParaRPr>
          </a:p>
          <a:p>
            <a:pPr marL="0" lvl="0" indent="0" algn="l" rtl="0">
              <a:lnSpc>
                <a:spcPct val="100000"/>
              </a:lnSpc>
              <a:spcBef>
                <a:spcPts val="1600"/>
              </a:spcBef>
              <a:spcAft>
                <a:spcPts val="1600"/>
              </a:spcAft>
              <a:buNone/>
            </a:pPr>
            <a:r>
              <a:rPr lang="en" sz="900">
                <a:solidFill>
                  <a:schemeClr val="dk1"/>
                </a:solidFill>
                <a:highlight>
                  <a:schemeClr val="lt1"/>
                </a:highlight>
              </a:rPr>
              <a:t>*an “appropriate shipment” is determined by an item’s typical popularity in an area, at a particular point in the year. For example,                            		</a:t>
            </a:r>
            <a:r>
              <a:rPr lang="en" sz="900">
                <a:solidFill>
                  <a:schemeClr val="dk1"/>
                </a:solidFill>
              </a:rPr>
              <a:t>(regionAtlantic</a:t>
            </a:r>
            <a:r>
              <a:rPr lang="en" sz="900">
                <a:solidFill>
                  <a:schemeClr val="dk1"/>
                </a:solidFill>
                <a:highlight>
                  <a:schemeClr val="lt1"/>
                </a:highlight>
              </a:rPr>
              <a:t>∧S_summer) → ((</a:t>
            </a:r>
            <a:r>
              <a:rPr lang="en" sz="900">
                <a:solidFill>
                  <a:schemeClr val="dk1"/>
                </a:solidFill>
              </a:rPr>
              <a:t>shirtsL</a:t>
            </a:r>
            <a:r>
              <a:rPr lang="en" sz="900">
                <a:solidFill>
                  <a:schemeClr val="dk1"/>
                </a:solidFill>
                <a:highlight>
                  <a:schemeClr val="lt1"/>
                </a:highlight>
              </a:rPr>
              <a:t>) ∧ (swimL) ∧ (pantsM) ∧ (jacketsS) ∧ (bootsM)) means that during summer, a normal shipment in the Atlantic Region would be: large shirts, large swimwear, medium pants, small jackets and medium boots.</a:t>
            </a:r>
            <a:endParaRPr sz="900">
              <a:solidFill>
                <a:schemeClr val="dk1"/>
              </a:solidFill>
              <a:highlight>
                <a:schemeClr val="lt1"/>
              </a:highlight>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22335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41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Constraints</a:t>
            </a:r>
            <a:endParaRPr/>
          </a:p>
        </p:txBody>
      </p:sp>
      <p:sp>
        <p:nvSpPr>
          <p:cNvPr id="103" name="Google Shape;103;p21"/>
          <p:cNvSpPr txBox="1">
            <a:spLocks noGrp="1"/>
          </p:cNvSpPr>
          <p:nvPr>
            <p:ph type="body" idx="1"/>
          </p:nvPr>
        </p:nvSpPr>
        <p:spPr>
          <a:xfrm>
            <a:off x="311700" y="1152475"/>
            <a:ext cx="8520600" cy="49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chemeClr val="dk1"/>
                </a:solidFill>
              </a:rPr>
              <a:t>Prairies get an appropriate shipment</a:t>
            </a:r>
            <a:endParaRPr sz="1200" dirty="0">
              <a:solidFill>
                <a:schemeClr val="dk1"/>
              </a:solidFill>
            </a:endParaRPr>
          </a:p>
          <a:p>
            <a:pPr marL="457200" lvl="0" indent="-317500" algn="l" rtl="0">
              <a:spcBef>
                <a:spcPts val="1600"/>
              </a:spcBef>
              <a:spcAft>
                <a:spcPts val="0"/>
              </a:spcAft>
              <a:buClr>
                <a:schemeClr val="dk1"/>
              </a:buClr>
              <a:buSzPts val="1400"/>
              <a:buChar char="●"/>
            </a:pPr>
            <a:r>
              <a:rPr lang="en" sz="1200" dirty="0">
                <a:solidFill>
                  <a:schemeClr val="dk1"/>
                </a:solidFill>
              </a:rPr>
              <a:t>Spring: (regionPrairies</a:t>
            </a:r>
            <a:r>
              <a:rPr lang="en" sz="1200" dirty="0">
                <a:solidFill>
                  <a:schemeClr val="dk1"/>
                </a:solidFill>
                <a:highlight>
                  <a:schemeClr val="lt1"/>
                </a:highlight>
              </a:rPr>
              <a:t>∧ </a:t>
            </a:r>
            <a:r>
              <a:rPr lang="en" sz="1200" dirty="0">
                <a:solidFill>
                  <a:schemeClr val="dk1"/>
                </a:solidFill>
              </a:rPr>
              <a:t>S_spring</a:t>
            </a:r>
            <a:r>
              <a:rPr lang="en" sz="1200" dirty="0">
                <a:solidFill>
                  <a:schemeClr val="dk1"/>
                </a:solidFill>
                <a:highlight>
                  <a:schemeClr val="lt1"/>
                </a:highlight>
              </a:rPr>
              <a:t>) → ((</a:t>
            </a:r>
            <a:r>
              <a:rPr lang="en" sz="1200" dirty="0">
                <a:solidFill>
                  <a:schemeClr val="dk1"/>
                </a:solidFill>
              </a:rPr>
              <a:t>shirtsL</a:t>
            </a:r>
            <a:r>
              <a:rPr lang="en" sz="1200" dirty="0">
                <a:solidFill>
                  <a:schemeClr val="dk1"/>
                </a:solidFill>
                <a:highlight>
                  <a:schemeClr val="lt1"/>
                </a:highlight>
              </a:rPr>
              <a:t>) ∧ (swimM) ∧ (pantsL) ∧ (jacketsM) ∧ (bootsM))</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Summer: (regionPrairies</a:t>
            </a:r>
            <a:r>
              <a:rPr lang="en" sz="1200" dirty="0">
                <a:solidFill>
                  <a:schemeClr val="dk1"/>
                </a:solidFill>
                <a:highlight>
                  <a:schemeClr val="lt1"/>
                </a:highlight>
              </a:rPr>
              <a:t>∧S_summer) → ((</a:t>
            </a:r>
            <a:r>
              <a:rPr lang="en" sz="1200" dirty="0">
                <a:solidFill>
                  <a:schemeClr val="dk1"/>
                </a:solidFill>
              </a:rPr>
              <a:t>shirtsL</a:t>
            </a:r>
            <a:r>
              <a:rPr lang="en" sz="1200" dirty="0">
                <a:solidFill>
                  <a:schemeClr val="dk1"/>
                </a:solidFill>
                <a:highlight>
                  <a:schemeClr val="lt1"/>
                </a:highlight>
              </a:rPr>
              <a:t>) ∧ (swimL) ∧ (pantsM) ∧ (jacketsS) ∧ (bootsM))</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Autumn: (regionPrairies</a:t>
            </a:r>
            <a:r>
              <a:rPr lang="en" sz="1200" dirty="0">
                <a:solidFill>
                  <a:schemeClr val="dk1"/>
                </a:solidFill>
                <a:highlight>
                  <a:schemeClr val="lt1"/>
                </a:highlight>
              </a:rPr>
              <a:t>∧S_autumn) → ((</a:t>
            </a:r>
            <a:r>
              <a:rPr lang="en" sz="1200" dirty="0">
                <a:solidFill>
                  <a:schemeClr val="dk1"/>
                </a:solidFill>
              </a:rPr>
              <a:t>shirtsL</a:t>
            </a:r>
            <a:r>
              <a:rPr lang="en" sz="1200" dirty="0">
                <a:solidFill>
                  <a:schemeClr val="dk1"/>
                </a:solidFill>
                <a:highlight>
                  <a:schemeClr val="lt1"/>
                </a:highlight>
              </a:rPr>
              <a:t>) ∧ (swimS) ∧ (pantsL) ∧ (jacketsL) ∧ (bootsL))</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Winter: (regionPrairies</a:t>
            </a:r>
            <a:r>
              <a:rPr lang="en" sz="1200" dirty="0">
                <a:solidFill>
                  <a:schemeClr val="dk1"/>
                </a:solidFill>
                <a:highlight>
                  <a:schemeClr val="lt1"/>
                </a:highlight>
              </a:rPr>
              <a:t>∧S_winter) → ((</a:t>
            </a:r>
            <a:r>
              <a:rPr lang="en" sz="1200" dirty="0">
                <a:solidFill>
                  <a:schemeClr val="dk1"/>
                </a:solidFill>
              </a:rPr>
              <a:t>shirtsL</a:t>
            </a:r>
            <a:r>
              <a:rPr lang="en" sz="1200" dirty="0">
                <a:solidFill>
                  <a:schemeClr val="dk1"/>
                </a:solidFill>
                <a:highlight>
                  <a:schemeClr val="lt1"/>
                </a:highlight>
              </a:rPr>
              <a:t>) ∧ (swimS) ∧ (pantsL) ∧ (jacketsL) ∧ (bootsL))</a:t>
            </a:r>
            <a:endParaRPr sz="1200" dirty="0">
              <a:solidFill>
                <a:schemeClr val="dk1"/>
              </a:solidFill>
              <a:highlight>
                <a:schemeClr val="lt1"/>
              </a:highlight>
            </a:endParaRPr>
          </a:p>
          <a:p>
            <a:pPr marL="0" lvl="0" indent="0" algn="l" rtl="0">
              <a:spcBef>
                <a:spcPts val="1600"/>
              </a:spcBef>
              <a:spcAft>
                <a:spcPts val="0"/>
              </a:spcAft>
              <a:buNone/>
            </a:pPr>
            <a:r>
              <a:rPr lang="en" sz="1200" dirty="0">
                <a:solidFill>
                  <a:schemeClr val="dk1"/>
                </a:solidFill>
              </a:rPr>
              <a:t>Pacific Region (West Coast) gets an appropriate shipment</a:t>
            </a:r>
            <a:endParaRPr sz="1200" dirty="0">
              <a:solidFill>
                <a:schemeClr val="dk1"/>
              </a:solidFill>
              <a:highlight>
                <a:schemeClr val="lt1"/>
              </a:highlight>
            </a:endParaRPr>
          </a:p>
          <a:p>
            <a:pPr marL="457200" lvl="0" indent="-317500" algn="l" rtl="0">
              <a:spcBef>
                <a:spcPts val="1600"/>
              </a:spcBef>
              <a:spcAft>
                <a:spcPts val="0"/>
              </a:spcAft>
              <a:buClr>
                <a:schemeClr val="dk1"/>
              </a:buClr>
              <a:buSzPts val="1400"/>
              <a:buChar char="●"/>
            </a:pPr>
            <a:r>
              <a:rPr lang="en" sz="1200" dirty="0">
                <a:solidFill>
                  <a:schemeClr val="dk1"/>
                </a:solidFill>
              </a:rPr>
              <a:t>Spring: (regionPacific</a:t>
            </a:r>
            <a:r>
              <a:rPr lang="en" sz="1200" dirty="0">
                <a:solidFill>
                  <a:schemeClr val="dk1"/>
                </a:solidFill>
                <a:highlight>
                  <a:schemeClr val="lt1"/>
                </a:highlight>
              </a:rPr>
              <a:t>∧ </a:t>
            </a:r>
            <a:r>
              <a:rPr lang="en" sz="1200" dirty="0">
                <a:solidFill>
                  <a:schemeClr val="dk1"/>
                </a:solidFill>
              </a:rPr>
              <a:t>S_spring</a:t>
            </a:r>
            <a:r>
              <a:rPr lang="en" sz="1200" dirty="0">
                <a:solidFill>
                  <a:schemeClr val="dk1"/>
                </a:solidFill>
                <a:highlight>
                  <a:schemeClr val="lt1"/>
                </a:highlight>
              </a:rPr>
              <a:t>) → ((</a:t>
            </a:r>
            <a:r>
              <a:rPr lang="en" sz="1200" dirty="0">
                <a:solidFill>
                  <a:schemeClr val="dk1"/>
                </a:solidFill>
              </a:rPr>
              <a:t>shirtsL</a:t>
            </a:r>
            <a:r>
              <a:rPr lang="en" sz="1200" dirty="0">
                <a:solidFill>
                  <a:schemeClr val="dk1"/>
                </a:solidFill>
                <a:highlight>
                  <a:schemeClr val="lt1"/>
                </a:highlight>
              </a:rPr>
              <a:t>) ∧ (swimM) ∧ (pantsL) ∧ (jacketsS) ∧ (bootsL))</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Summer: (regionPacific</a:t>
            </a:r>
            <a:r>
              <a:rPr lang="en" sz="1200" dirty="0">
                <a:solidFill>
                  <a:schemeClr val="dk1"/>
                </a:solidFill>
                <a:highlight>
                  <a:schemeClr val="lt1"/>
                </a:highlight>
              </a:rPr>
              <a:t>∧S_summer) → ((</a:t>
            </a:r>
            <a:r>
              <a:rPr lang="en" sz="1200" dirty="0">
                <a:solidFill>
                  <a:schemeClr val="dk1"/>
                </a:solidFill>
              </a:rPr>
              <a:t>shirtsL</a:t>
            </a:r>
            <a:r>
              <a:rPr lang="en" sz="1200" dirty="0">
                <a:solidFill>
                  <a:schemeClr val="dk1"/>
                </a:solidFill>
                <a:highlight>
                  <a:schemeClr val="lt1"/>
                </a:highlight>
              </a:rPr>
              <a:t>) ∧ (swimL) ∧ (pantsM) ∧ (jacketsN) ∧ (bootsL))</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Autumn: (regionPacific</a:t>
            </a:r>
            <a:r>
              <a:rPr lang="en" sz="1200" dirty="0">
                <a:solidFill>
                  <a:schemeClr val="dk1"/>
                </a:solidFill>
                <a:highlight>
                  <a:schemeClr val="lt1"/>
                </a:highlight>
              </a:rPr>
              <a:t>∧S_autumn) → ((</a:t>
            </a:r>
            <a:r>
              <a:rPr lang="en" sz="1200" dirty="0">
                <a:solidFill>
                  <a:schemeClr val="dk1"/>
                </a:solidFill>
              </a:rPr>
              <a:t>shirtsL</a:t>
            </a:r>
            <a:r>
              <a:rPr lang="en" sz="1200" dirty="0">
                <a:solidFill>
                  <a:schemeClr val="dk1"/>
                </a:solidFill>
                <a:highlight>
                  <a:schemeClr val="lt1"/>
                </a:highlight>
              </a:rPr>
              <a:t>) ∧ (swimM) ∧ (pantsL) ∧ (jacketsS) ∧ (bootsL))</a:t>
            </a:r>
            <a:endParaRPr sz="1200" dirty="0">
              <a:solidFill>
                <a:schemeClr val="dk1"/>
              </a:solidFill>
            </a:endParaRPr>
          </a:p>
          <a:p>
            <a:pPr marL="457200" lvl="0" indent="-317500" algn="l" rtl="0">
              <a:spcBef>
                <a:spcPts val="0"/>
              </a:spcBef>
              <a:spcAft>
                <a:spcPts val="0"/>
              </a:spcAft>
              <a:buClr>
                <a:schemeClr val="dk1"/>
              </a:buClr>
              <a:buSzPts val="1400"/>
              <a:buChar char="●"/>
            </a:pPr>
            <a:r>
              <a:rPr lang="en" sz="1200" dirty="0">
                <a:solidFill>
                  <a:schemeClr val="dk1"/>
                </a:solidFill>
              </a:rPr>
              <a:t>Winter: (regionPacific</a:t>
            </a:r>
            <a:r>
              <a:rPr lang="en" sz="1200" dirty="0">
                <a:solidFill>
                  <a:schemeClr val="dk1"/>
                </a:solidFill>
                <a:highlight>
                  <a:schemeClr val="lt1"/>
                </a:highlight>
              </a:rPr>
              <a:t>∧S_winter) → ((</a:t>
            </a:r>
            <a:r>
              <a:rPr lang="en" sz="1200" dirty="0">
                <a:solidFill>
                  <a:schemeClr val="dk1"/>
                </a:solidFill>
              </a:rPr>
              <a:t>shirtsL</a:t>
            </a:r>
            <a:r>
              <a:rPr lang="en" sz="1200" dirty="0">
                <a:solidFill>
                  <a:schemeClr val="dk1"/>
                </a:solidFill>
                <a:highlight>
                  <a:schemeClr val="lt1"/>
                </a:highlight>
              </a:rPr>
              <a:t>) ∧ (swimS) ∧ (pantsL) ∧ (jacketsL) ∧ (bootsL))</a:t>
            </a:r>
            <a:endParaRPr sz="1200" dirty="0">
              <a:solidFill>
                <a:schemeClr val="dk1"/>
              </a:solidFill>
              <a:highlight>
                <a:schemeClr val="lt1"/>
              </a:highligh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2700" y="4081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98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468</TotalTime>
  <Words>6423</Words>
  <Application>Microsoft Office PowerPoint</Application>
  <PresentationFormat>On-screen Show (16:9)</PresentationFormat>
  <Paragraphs>405</Paragraphs>
  <Slides>27</Slides>
  <Notes>27</Notes>
  <HiddenSlides>0</HiddenSlides>
  <MMClips>25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Times New Roman</vt:lpstr>
      <vt:lpstr>Simple Light</vt:lpstr>
      <vt:lpstr>GROUP 96: Modelling Report</vt:lpstr>
      <vt:lpstr>Project Summary</vt:lpstr>
      <vt:lpstr>Propositions</vt:lpstr>
      <vt:lpstr>Propositions</vt:lpstr>
      <vt:lpstr>Propositions</vt:lpstr>
      <vt:lpstr>Constraints</vt:lpstr>
      <vt:lpstr>Constraints</vt:lpstr>
      <vt:lpstr>Constraints</vt:lpstr>
      <vt:lpstr>Constraints</vt:lpstr>
      <vt:lpstr>Constraints</vt:lpstr>
      <vt:lpstr>PowerPoint Presentation</vt:lpstr>
      <vt:lpstr>PowerPoint Presentation</vt:lpstr>
      <vt:lpstr>PowerPoint Presentation</vt:lpstr>
      <vt:lpstr>Constraints</vt:lpstr>
      <vt:lpstr>First-Order Extension</vt:lpstr>
      <vt:lpstr>First-Order Extension</vt:lpstr>
      <vt:lpstr>First-Order Extension</vt:lpstr>
      <vt:lpstr>First-Order Extension</vt:lpstr>
      <vt:lpstr>First-Order Extension</vt:lpstr>
      <vt:lpstr>First-Order Extension</vt:lpstr>
      <vt:lpstr>First-Order Extension</vt:lpstr>
      <vt:lpstr>First-Order Extension</vt:lpstr>
      <vt:lpstr>First-Order Extension</vt:lpstr>
      <vt:lpstr>Model Exploration</vt:lpstr>
      <vt:lpstr>Model Exploration</vt:lpstr>
      <vt:lpstr>Model Exploration</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96: Modelling Report</dc:title>
  <cp:lastModifiedBy>Ensor Moriarty</cp:lastModifiedBy>
  <cp:revision>32</cp:revision>
  <dcterms:modified xsi:type="dcterms:W3CDTF">2020-12-10T00:48:43Z</dcterms:modified>
</cp:coreProperties>
</file>